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88" r:id="rId3"/>
    <p:sldId id="289" r:id="rId4"/>
    <p:sldId id="280" r:id="rId5"/>
    <p:sldId id="286" r:id="rId6"/>
    <p:sldId id="287" r:id="rId7"/>
    <p:sldId id="281" r:id="rId8"/>
    <p:sldId id="282" r:id="rId9"/>
    <p:sldId id="283" r:id="rId10"/>
    <p:sldId id="284" r:id="rId11"/>
    <p:sldId id="290" r:id="rId12"/>
    <p:sldId id="276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Μεσαίο στυλ 2 - Έμφασ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Μεσαίο στυλ 2 - Έμφαση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8645" autoAdjust="0"/>
  </p:normalViewPr>
  <p:slideViewPr>
    <p:cSldViewPr>
      <p:cViewPr>
        <p:scale>
          <a:sx n="100" d="100"/>
          <a:sy n="100" d="100"/>
        </p:scale>
        <p:origin x="-210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8C26F-8378-4CF9-984D-B4D92DB819AA}" type="datetimeFigureOut">
              <a:rPr lang="el-GR" smtClean="0"/>
              <a:t>27/9/2017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021C1-993A-4512-9F7A-B583822189A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4795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8167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Outro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34355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Ορθογώνιο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Ορθογώνιο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Ορθογώνιο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Ορθογώνιο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Ορθογώνιο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Στρογγυλεμένο ορθογώνιο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Στρογγυλεμένο ορθογώνιο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Ορθογώνιο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Ορθογώνιο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Ορθογώνιο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Ορθογώνιο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Τίτλος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29" name="Θέση αριθμού διαφάνειας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ABD9-46B7-491B-84FA-2E059FA1F149}" type="datetime1">
              <a:rPr lang="el-GR" smtClean="0"/>
              <a:t>27/9/2017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AE02-A746-4914-A012-38FA7EA977D4}" type="datetime1">
              <a:rPr lang="el-GR" smtClean="0"/>
              <a:t>27/9/2017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Picture 2" descr="LOGO_UOA_COL_bw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1959" y="6276940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6" name="Θέση ημερομηνίας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059AFAA-226D-4ACE-AA61-61AF8F3211BE}" type="datetime1">
              <a:rPr lang="el-GR" smtClean="0"/>
              <a:t>27/9/2017</a:t>
            </a:fld>
            <a:endParaRPr lang="el-GR"/>
          </a:p>
        </p:txBody>
      </p:sp>
      <p:sp>
        <p:nvSpPr>
          <p:cNvPr id="27" name="Θέση αριθμού διαφάνειας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  <p:sp>
        <p:nvSpPr>
          <p:cNvPr id="28" name="Θέση υποσέλιδου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AB230A3-0971-45CD-85DF-857BFFBF18AE}" type="datetime1">
              <a:rPr lang="el-GR" smtClean="0"/>
              <a:t>27/9/2017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11022-5200-44C3-B5B6-7570E9FBC901}" type="datetime1">
              <a:rPr lang="el-GR" smtClean="0"/>
              <a:t>27/9/2017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B4C7D-B841-4DE0-94EC-E92CC911607B}" type="datetime1">
              <a:rPr lang="el-GR" smtClean="0"/>
              <a:t>27/9/2017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AA41-A16C-4D05-8E95-AB52D7C56370}" type="datetime1">
              <a:rPr lang="el-GR" smtClean="0"/>
              <a:t>27/9/2017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Ορθογώνιο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Ορθογώνιο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Ορθογώνιο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Ορθογώνιο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Ορθογώνιο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Στρογγυλεμένο ορθογώνιο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Στρογγυλεμένο ορθογώνιο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Ορθογώνιο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Ορθογώνιο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Ορθογώνιο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Ορθογώνιο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Ορθογώνιο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Ορθογώνιο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Θέση τίτλου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Θέση ημερομηνίας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C1C0588-3F9C-4B57-B8EF-BA09A3E98EB7}" type="datetime1">
              <a:rPr lang="el-GR" smtClean="0"/>
              <a:t>27/9/2017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23" name="Θέση αριθμού διαφάνειας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_UOA_COL_bw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-396552" y="0"/>
            <a:ext cx="3672408" cy="528491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sp>
        <p:nvSpPr>
          <p:cNvPr id="5" name="Υπότιτλος 4"/>
          <p:cNvSpPr>
            <a:spLocks noGrp="1"/>
          </p:cNvSpPr>
          <p:nvPr>
            <p:ph type="subTitle" idx="1"/>
          </p:nvPr>
        </p:nvSpPr>
        <p:spPr>
          <a:xfrm>
            <a:off x="647056" y="10954"/>
            <a:ext cx="8496944" cy="537726"/>
          </a:xfrm>
        </p:spPr>
        <p:txBody>
          <a:bodyPr/>
          <a:lstStyle/>
          <a:p>
            <a:pPr algn="r"/>
            <a:r>
              <a:rPr lang="el-GR" dirty="0" smtClean="0">
                <a:solidFill>
                  <a:schemeClr val="bg1"/>
                </a:solidFill>
              </a:rPr>
              <a:t>Ειδικός Λογαριασμός Κονδυλίων Έρευνας </a:t>
            </a:r>
          </a:p>
        </p:txBody>
      </p:sp>
      <p:sp>
        <p:nvSpPr>
          <p:cNvPr id="6" name="Τίτλος 1"/>
          <p:cNvSpPr>
            <a:spLocks noGrp="1"/>
          </p:cNvSpPr>
          <p:nvPr>
            <p:ph type="ctrTitle"/>
          </p:nvPr>
        </p:nvSpPr>
        <p:spPr>
          <a:xfrm>
            <a:off x="2987824" y="548681"/>
            <a:ext cx="5937920" cy="2880319"/>
          </a:xfrm>
        </p:spPr>
        <p:txBody>
          <a:bodyPr>
            <a:noAutofit/>
          </a:bodyPr>
          <a:lstStyle/>
          <a:p>
            <a:pPr algn="r"/>
            <a:r>
              <a:rPr lang="el-G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λειτουργία του ΕΛΚΕ σύμφωνα με το νέο νομοθετικό πλαίσιο </a:t>
            </a:r>
            <a: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l-G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Ν. 4485/2017)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7944" y="6399157"/>
            <a:ext cx="5076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/>
              <a:t>Ημερίδα 27 </a:t>
            </a:r>
            <a:r>
              <a:rPr lang="el-GR" sz="1400" dirty="0"/>
              <a:t>Σεπτεμβρίου </a:t>
            </a:r>
            <a:r>
              <a:rPr lang="el-GR" sz="1400" dirty="0" smtClean="0"/>
              <a:t>2017 - Αμφιθέατρο </a:t>
            </a:r>
            <a:r>
              <a:rPr lang="el-GR" sz="1400" dirty="0" err="1" smtClean="0"/>
              <a:t>Καραθεοδωρή</a:t>
            </a:r>
            <a:endParaRPr lang="el-GR" sz="1400" dirty="0"/>
          </a:p>
        </p:txBody>
      </p:sp>
      <p:sp>
        <p:nvSpPr>
          <p:cNvPr id="7" name="Υπότιτλος 4"/>
          <p:cNvSpPr txBox="1">
            <a:spLocks/>
          </p:cNvSpPr>
          <p:nvPr/>
        </p:nvSpPr>
        <p:spPr>
          <a:xfrm>
            <a:off x="107504" y="4725144"/>
            <a:ext cx="9081392" cy="1008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2800" dirty="0"/>
              <a:t>Χρηματοοικονομική Παρακολούθηση Εσόδων ΕΛΚΕ (Διαχείριση ΠΜΣ, POS και Τιμολογίων) </a:t>
            </a:r>
          </a:p>
        </p:txBody>
      </p:sp>
    </p:spTree>
    <p:extLst>
      <p:ext uri="{BB962C8B-B14F-4D97-AF65-F5344CB8AC3E}">
        <p14:creationId xmlns:p14="http://schemas.microsoft.com/office/powerpoint/2010/main" val="46182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800" b="1" u="sng" dirty="0" smtClean="0"/>
              <a:t/>
            </a:r>
            <a:br>
              <a:rPr lang="en-US" sz="2800" b="1" u="sng" dirty="0" smtClean="0"/>
            </a:br>
            <a:r>
              <a:rPr lang="el-GR" sz="3100" b="1" u="sng" dirty="0" smtClean="0"/>
              <a:t>ΤΙΜΟΛΟΓΙΑ</a:t>
            </a:r>
            <a:r>
              <a:rPr lang="en-US" sz="3100" b="1" dirty="0"/>
              <a:t/>
            </a:r>
            <a:br>
              <a:rPr lang="en-US" sz="3100" b="1" dirty="0"/>
            </a:br>
            <a:endParaRPr lang="en-US" sz="3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l-GR" b="1" u="sng" dirty="0"/>
              <a:t>ΑΙΤΗΜΑ ΕΚΔΟΣΗΣ ΠΑΡΑΣΤΑΤΙΚΟΥ </a:t>
            </a:r>
          </a:p>
          <a:p>
            <a:pPr marL="109728" indent="0">
              <a:buNone/>
            </a:pPr>
            <a:endParaRPr lang="en-US" dirty="0"/>
          </a:p>
          <a:p>
            <a:r>
              <a:rPr lang="el-GR" sz="2900" dirty="0"/>
              <a:t>Συμπληρωμένα τα πλήρη στοιχεία του δικαιούχου που θα κοπεί το τιμολόγιο</a:t>
            </a:r>
            <a:endParaRPr lang="en-US" sz="2900" dirty="0"/>
          </a:p>
          <a:p>
            <a:r>
              <a:rPr lang="el-GR" sz="2900" dirty="0"/>
              <a:t>ΑΦΜ ( </a:t>
            </a:r>
            <a:r>
              <a:rPr lang="en-US" sz="2900" dirty="0"/>
              <a:t>VAT</a:t>
            </a:r>
            <a:r>
              <a:rPr lang="el-GR" sz="2900" dirty="0"/>
              <a:t> )</a:t>
            </a:r>
            <a:endParaRPr lang="en-US" sz="2900" dirty="0"/>
          </a:p>
          <a:p>
            <a:r>
              <a:rPr lang="el-GR" sz="2900" dirty="0" smtClean="0"/>
              <a:t>Αιτιολογία</a:t>
            </a:r>
            <a:endParaRPr lang="en-US" sz="2900" dirty="0" smtClean="0"/>
          </a:p>
          <a:p>
            <a:r>
              <a:rPr lang="el-GR" sz="2900" dirty="0" smtClean="0"/>
              <a:t>Αριθμός πρωτοκόλλου της σύμβασης</a:t>
            </a:r>
            <a:endParaRPr lang="en-US" dirty="0"/>
          </a:p>
          <a:p>
            <a:endParaRPr lang="en-US" dirty="0"/>
          </a:p>
        </p:txBody>
      </p:sp>
      <p:sp>
        <p:nvSpPr>
          <p:cNvPr id="4" name="Θέση υποσέλιδου 3"/>
          <p:cNvSpPr txBox="1">
            <a:spLocks/>
          </p:cNvSpPr>
          <p:nvPr/>
        </p:nvSpPr>
        <p:spPr>
          <a:xfrm>
            <a:off x="5436096" y="6453336"/>
            <a:ext cx="3490664" cy="224064"/>
          </a:xfrm>
          <a:prstGeom prst="rect">
            <a:avLst/>
          </a:prstGeom>
        </p:spPr>
        <p:txBody>
          <a:bodyPr vert="horz"/>
          <a:lstStyle>
            <a:defPPr>
              <a:defRPr lang="el-GR"/>
            </a:defPPr>
            <a:lvl1pPr algn="r">
              <a:defRPr kumimoji="0" sz="1100">
                <a:solidFill>
                  <a:schemeClr val="accent2"/>
                </a:solidFill>
              </a:defRPr>
            </a:lvl1pPr>
          </a:lstStyle>
          <a:p>
            <a:r>
              <a:rPr lang="el-GR" dirty="0"/>
              <a:t>Ειδικός Λογαριασμός Κονδυλίων Έρευνας</a:t>
            </a:r>
          </a:p>
        </p:txBody>
      </p:sp>
    </p:spTree>
    <p:extLst>
      <p:ext uri="{BB962C8B-B14F-4D97-AF65-F5344CB8AC3E}">
        <p14:creationId xmlns:p14="http://schemas.microsoft.com/office/powerpoint/2010/main" val="5566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el-GR" sz="2800" b="1" u="sng" dirty="0" smtClean="0"/>
              <a:t>ΤΡΑΠΕΖΙΚΕΣ ΚΑΤΑΘΕΣΕΙΣ</a:t>
            </a:r>
            <a:endParaRPr lang="en-US" sz="2800" b="1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256511"/>
              </p:ext>
            </p:extLst>
          </p:nvPr>
        </p:nvGraphicFramePr>
        <p:xfrm>
          <a:off x="611560" y="1484784"/>
          <a:ext cx="8136904" cy="3214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4536504"/>
              </a:tblGrid>
              <a:tr h="936104">
                <a:tc gridSpan="2">
                  <a:txBody>
                    <a:bodyPr/>
                    <a:lstStyle/>
                    <a:p>
                      <a:pPr algn="ctr"/>
                      <a:r>
                        <a:rPr lang="el-GR" b="0" dirty="0" smtClean="0">
                          <a:solidFill>
                            <a:srgbClr val="FFFF00"/>
                          </a:solidFill>
                          <a:latin typeface="+mn-lt"/>
                        </a:rPr>
                        <a:t>Κατάθεση ποσού:</a:t>
                      </a:r>
                    </a:p>
                    <a:p>
                      <a:pPr algn="ctr"/>
                      <a:r>
                        <a:rPr lang="el-GR" b="0" dirty="0" smtClean="0">
                          <a:solidFill>
                            <a:srgbClr val="FFFF00"/>
                          </a:solidFill>
                          <a:latin typeface="+mn-lt"/>
                        </a:rPr>
                        <a:t>Στις  τραπεζικές καταθέσεις πρέπει να γράφουν</a:t>
                      </a:r>
                      <a:endParaRPr lang="el-GR" b="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</a:tr>
              <a:tr h="724231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b="0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Εταιρείες</a:t>
                      </a:r>
                      <a:r>
                        <a:rPr kumimoji="0" lang="en-US" b="0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l-GR" b="0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kumimoji="0" lang="en-US" b="0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l-GR" b="0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Δημόσιοι Οργανισμοί</a:t>
                      </a:r>
                      <a:endParaRPr kumimoji="0" lang="el-GR" b="0" kern="1200" dirty="0">
                        <a:solidFill>
                          <a:srgbClr val="FFFF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b="0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Τα Νούμερα των τιμολογίων που εξοφλούνται ή τον κωδικό έργου όταν αφορούν δωρεές</a:t>
                      </a:r>
                      <a:endParaRPr kumimoji="0" lang="el-GR" b="0" kern="1200" dirty="0">
                        <a:solidFill>
                          <a:srgbClr val="FFFF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1959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b="0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Φοιτητές – </a:t>
                      </a:r>
                      <a:r>
                        <a:rPr kumimoji="0" lang="el-GR" b="0" kern="120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Σπουδαστές Νοσήλεια</a:t>
                      </a:r>
                      <a:endParaRPr kumimoji="0" lang="el-GR" b="0" kern="1200" dirty="0">
                        <a:solidFill>
                          <a:srgbClr val="FFFF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b="0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Τον κωδικό έρευνας &amp; το όνομα τους</a:t>
                      </a:r>
                      <a:endParaRPr kumimoji="0" lang="el-GR" b="0" kern="1200" dirty="0">
                        <a:solidFill>
                          <a:srgbClr val="FFFF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724231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b="0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Ευρωπαϊκά προγράμματα</a:t>
                      </a:r>
                      <a:endParaRPr kumimoji="0" lang="el-GR" b="0" kern="1200" dirty="0">
                        <a:solidFill>
                          <a:srgbClr val="FFFF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b="0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Αναφορά στον αριθμό του συμβολαίου ή το ακρωνύμιο</a:t>
                      </a:r>
                      <a:endParaRPr kumimoji="0" lang="el-GR" b="0" kern="1200" dirty="0">
                        <a:solidFill>
                          <a:srgbClr val="FFFF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5" name="Θέση υποσέλιδου 3"/>
          <p:cNvSpPr txBox="1">
            <a:spLocks/>
          </p:cNvSpPr>
          <p:nvPr/>
        </p:nvSpPr>
        <p:spPr>
          <a:xfrm>
            <a:off x="5436096" y="6453336"/>
            <a:ext cx="3490664" cy="224064"/>
          </a:xfrm>
          <a:prstGeom prst="rect">
            <a:avLst/>
          </a:prstGeom>
        </p:spPr>
        <p:txBody>
          <a:bodyPr vert="horz"/>
          <a:lstStyle>
            <a:defPPr>
              <a:defRPr lang="el-GR"/>
            </a:defPPr>
            <a:lvl1pPr algn="r">
              <a:defRPr kumimoji="0" sz="1100">
                <a:solidFill>
                  <a:schemeClr val="accent2"/>
                </a:solidFill>
              </a:defRPr>
            </a:lvl1pPr>
          </a:lstStyle>
          <a:p>
            <a:r>
              <a:rPr lang="el-GR" dirty="0"/>
              <a:t>Ειδικός Λογαριασμός Κονδυλίων Έρευνας</a:t>
            </a:r>
          </a:p>
        </p:txBody>
      </p:sp>
    </p:spTree>
    <p:extLst>
      <p:ext uri="{BB962C8B-B14F-4D97-AF65-F5344CB8AC3E}">
        <p14:creationId xmlns:p14="http://schemas.microsoft.com/office/powerpoint/2010/main" val="327546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_UOA_COL_bw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-180528" y="0"/>
            <a:ext cx="2808312" cy="4041406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627785" y="548680"/>
            <a:ext cx="6490656" cy="2448272"/>
          </a:xfrm>
        </p:spPr>
        <p:txBody>
          <a:bodyPr>
            <a:noAutofit/>
          </a:bodyPr>
          <a:lstStyle/>
          <a:p>
            <a:pPr algn="ctr"/>
            <a:r>
              <a:rPr lang="el-GR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Ευχαριστούμε</a:t>
            </a:r>
            <a:endParaRPr lang="el-GR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Υπότιτλος 4"/>
          <p:cNvSpPr txBox="1">
            <a:spLocks/>
          </p:cNvSpPr>
          <p:nvPr/>
        </p:nvSpPr>
        <p:spPr>
          <a:xfrm>
            <a:off x="647056" y="10954"/>
            <a:ext cx="8496944" cy="53772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l-GR" smtClean="0">
                <a:solidFill>
                  <a:schemeClr val="bg1"/>
                </a:solidFill>
              </a:rPr>
              <a:t>Ειδικός Λογαριασμός Κονδυλίων Έρευνας </a:t>
            </a:r>
            <a:endParaRPr lang="el-GR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7944" y="6399157"/>
            <a:ext cx="5076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/>
              <a:t>Ημερίδα 27 </a:t>
            </a:r>
            <a:r>
              <a:rPr lang="el-GR" sz="1400" dirty="0"/>
              <a:t>Σεπτεμβρίου </a:t>
            </a:r>
            <a:r>
              <a:rPr lang="el-GR" sz="1400" dirty="0" smtClean="0"/>
              <a:t>2017 - Αμφιθέατρο </a:t>
            </a:r>
            <a:r>
              <a:rPr lang="el-GR" sz="1400" dirty="0" err="1" smtClean="0"/>
              <a:t>Καραθεοδωρή</a:t>
            </a:r>
            <a:endParaRPr lang="el-GR" sz="1400" dirty="0"/>
          </a:p>
        </p:txBody>
      </p:sp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357066"/>
              </p:ext>
            </p:extLst>
          </p:nvPr>
        </p:nvGraphicFramePr>
        <p:xfrm>
          <a:off x="395536" y="4446118"/>
          <a:ext cx="7056784" cy="146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77022"/>
                <a:gridCol w="4679762"/>
              </a:tblGrid>
              <a:tr h="332008">
                <a:tc>
                  <a:txBody>
                    <a:bodyPr/>
                    <a:lstStyle/>
                    <a:p>
                      <a:r>
                        <a:rPr lang="el-GR" dirty="0" smtClean="0"/>
                        <a:t>Α. Μακρή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Προϊσταμένη Τμήματος Εσόδων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32008"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32008"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32008"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87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147248" cy="1296144"/>
          </a:xfrm>
        </p:spPr>
        <p:txBody>
          <a:bodyPr>
            <a:normAutofit/>
          </a:bodyPr>
          <a:lstStyle/>
          <a:p>
            <a:r>
              <a:rPr lang="el-GR" sz="2000" b="1" dirty="0" smtClean="0"/>
              <a:t>Αλλαγές που επήλθαν στη διαχείριση των εσόδων των έργων και προγραμμάτων που διαχειρίζεται ο ΕΛΚΕ, λόγω αλλαγής του θεσμικού πλαισίου:</a:t>
            </a:r>
            <a:endParaRPr lang="el-GR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l-GR" sz="2400" dirty="0" smtClean="0"/>
              <a:t>Η διαχείριση εσόδων του Π.Μ.Σ και γενικότερες αλλαγές που επήλθαν σύμφωνα με το ν. 4485/2017 για τη λειτουργία των Π.Μ.Σ. </a:t>
            </a:r>
          </a:p>
          <a:p>
            <a:pPr marL="109728" indent="0" algn="just">
              <a:buNone/>
            </a:pPr>
            <a:endParaRPr lang="el-GR" sz="2400" dirty="0" smtClean="0"/>
          </a:p>
          <a:p>
            <a:pPr algn="just"/>
            <a:r>
              <a:rPr lang="el-GR" sz="2400" dirty="0" smtClean="0"/>
              <a:t>Η υποχρεωτική εγκατάσταση </a:t>
            </a:r>
            <a:r>
              <a:rPr lang="en-US" sz="2400" dirty="0" smtClean="0"/>
              <a:t>POS </a:t>
            </a:r>
            <a:r>
              <a:rPr lang="el-GR" sz="2400" dirty="0" smtClean="0"/>
              <a:t>για τις συναλλαγές με τους τρίτους. </a:t>
            </a:r>
          </a:p>
          <a:p>
            <a:pPr marL="109728" indent="0" algn="just">
              <a:buNone/>
            </a:pPr>
            <a:endParaRPr lang="el-GR" sz="2400" dirty="0" smtClean="0"/>
          </a:p>
          <a:p>
            <a:pPr algn="just"/>
            <a:r>
              <a:rPr lang="el-GR" sz="2400" dirty="0" smtClean="0"/>
              <a:t>Η διαδικασία έκδοσης παραστατικών σύμφωνα με το ισχύον θεσμικό πλαίσιο. </a:t>
            </a:r>
          </a:p>
        </p:txBody>
      </p:sp>
      <p:sp>
        <p:nvSpPr>
          <p:cNvPr id="7" name="Θέση υποσέλιδου 3"/>
          <p:cNvSpPr txBox="1">
            <a:spLocks/>
          </p:cNvSpPr>
          <p:nvPr/>
        </p:nvSpPr>
        <p:spPr>
          <a:xfrm>
            <a:off x="5436096" y="6453336"/>
            <a:ext cx="3490664" cy="224064"/>
          </a:xfrm>
          <a:prstGeom prst="rect">
            <a:avLst/>
          </a:prstGeom>
        </p:spPr>
        <p:txBody>
          <a:bodyPr vert="horz"/>
          <a:lstStyle>
            <a:defPPr>
              <a:defRPr lang="el-GR"/>
            </a:defPPr>
            <a:lvl1pPr algn="r">
              <a:defRPr kumimoji="0" sz="1100">
                <a:solidFill>
                  <a:schemeClr val="accent2"/>
                </a:solidFill>
              </a:defRPr>
            </a:lvl1pPr>
          </a:lstStyle>
          <a:p>
            <a:r>
              <a:rPr lang="el-GR" dirty="0"/>
              <a:t>Ειδικός Λογαριασμός Κονδυλίων Έρευνας</a:t>
            </a:r>
          </a:p>
        </p:txBody>
      </p:sp>
    </p:spTree>
    <p:extLst>
      <p:ext uri="{BB962C8B-B14F-4D97-AF65-F5344CB8AC3E}">
        <p14:creationId xmlns:p14="http://schemas.microsoft.com/office/powerpoint/2010/main" val="260214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u="sng" dirty="0"/>
              <a:t>Π.Μ.Σ.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l-GR" sz="2400" b="1" u="sng" dirty="0"/>
              <a:t>Άρθρο 31 </a:t>
            </a:r>
            <a:endParaRPr lang="en-US" sz="2400" dirty="0"/>
          </a:p>
          <a:p>
            <a:pPr marL="109728" indent="0">
              <a:buNone/>
            </a:pPr>
            <a:endParaRPr lang="en-US" dirty="0"/>
          </a:p>
          <a:p>
            <a:pPr marL="109728" indent="0" algn="ctr">
              <a:buNone/>
            </a:pPr>
            <a:r>
              <a:rPr lang="el-GR" sz="2400" b="1" u="sng" dirty="0"/>
              <a:t>Ο Διευθυντής του ΠΜΣ</a:t>
            </a:r>
            <a:endParaRPr lang="en-US" sz="2400" b="1" u="sng" dirty="0"/>
          </a:p>
          <a:p>
            <a:pPr marL="109728" indent="0">
              <a:buNone/>
            </a:pPr>
            <a:endParaRPr lang="en-US" sz="4000" dirty="0"/>
          </a:p>
          <a:p>
            <a:pPr marL="109728" indent="0" algn="ctr">
              <a:buNone/>
            </a:pPr>
            <a:r>
              <a:rPr lang="el-GR" dirty="0"/>
              <a:t>Δεν δικαιούται επιπλέον αμοιβή για το διοικητικό του έργο ως Διευθυντής.</a:t>
            </a:r>
            <a:endParaRPr lang="en-US" dirty="0"/>
          </a:p>
          <a:p>
            <a:endParaRPr lang="el-GR" dirty="0"/>
          </a:p>
        </p:txBody>
      </p:sp>
      <p:sp>
        <p:nvSpPr>
          <p:cNvPr id="5" name="Θέση υποσέλιδου 3"/>
          <p:cNvSpPr txBox="1">
            <a:spLocks/>
          </p:cNvSpPr>
          <p:nvPr/>
        </p:nvSpPr>
        <p:spPr>
          <a:xfrm>
            <a:off x="5436096" y="6453336"/>
            <a:ext cx="3490664" cy="224064"/>
          </a:xfrm>
          <a:prstGeom prst="rect">
            <a:avLst/>
          </a:prstGeom>
        </p:spPr>
        <p:txBody>
          <a:bodyPr vert="horz"/>
          <a:lstStyle>
            <a:defPPr>
              <a:defRPr lang="el-GR"/>
            </a:defPPr>
            <a:lvl1pPr algn="r">
              <a:defRPr kumimoji="0" sz="1100">
                <a:solidFill>
                  <a:schemeClr val="accent2"/>
                </a:solidFill>
              </a:defRPr>
            </a:lvl1pPr>
          </a:lstStyle>
          <a:p>
            <a:r>
              <a:rPr lang="el-GR" dirty="0"/>
              <a:t>Ειδικός Λογαριασμός Κονδυλίων Έρευνας</a:t>
            </a:r>
          </a:p>
        </p:txBody>
      </p:sp>
    </p:spTree>
    <p:extLst>
      <p:ext uri="{BB962C8B-B14F-4D97-AF65-F5344CB8AC3E}">
        <p14:creationId xmlns:p14="http://schemas.microsoft.com/office/powerpoint/2010/main" val="42344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en-US" sz="2400" b="1" u="sng" dirty="0" smtClean="0"/>
              <a:t/>
            </a:r>
            <a:br>
              <a:rPr lang="en-US" sz="2400" b="1" u="sng" dirty="0" smtClean="0"/>
            </a:br>
            <a:r>
              <a:rPr lang="el-GR" sz="2400" b="1" u="sng" dirty="0" smtClean="0"/>
              <a:t>ΠΟΡΟΙ </a:t>
            </a:r>
            <a:r>
              <a:rPr lang="el-GR" sz="2400" b="1" u="sng" dirty="0"/>
              <a:t>ΧΡΗΜΑΤΟΔΟΤΗΣΕΙΣ </a:t>
            </a:r>
            <a:r>
              <a:rPr lang="el-GR" sz="2400" b="1" u="sng" dirty="0" smtClean="0"/>
              <a:t>Π.Μ.Σ.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l-GR" sz="2400" b="1" u="sng" dirty="0"/>
              <a:t>Άρθρο 37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el-GR" dirty="0" smtClean="0"/>
              <a:t>Η </a:t>
            </a:r>
            <a:r>
              <a:rPr lang="el-GR" dirty="0"/>
              <a:t>χρηματοδότηση </a:t>
            </a:r>
            <a:r>
              <a:rPr lang="el-GR" dirty="0" smtClean="0"/>
              <a:t>του ΠΜΣ προέρχεται </a:t>
            </a:r>
            <a:r>
              <a:rPr lang="el-GR" dirty="0"/>
              <a:t>:</a:t>
            </a:r>
            <a:endParaRPr lang="en-US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l-GR" dirty="0"/>
              <a:t>Απο τον προϋπολογισμό του </a:t>
            </a:r>
            <a:r>
              <a:rPr lang="el-GR" dirty="0" smtClean="0"/>
              <a:t>ΑΕΙ</a:t>
            </a:r>
            <a:endParaRPr lang="en-US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l-GR" dirty="0"/>
              <a:t>Τον προϋπολογισμό του Υπουργείου Παιδείας Έρευνας και Θρησκευμάτων</a:t>
            </a:r>
            <a:endParaRPr lang="en-US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l-GR" dirty="0"/>
              <a:t>Δωρεές, παροχές, κληροδοτήματα και κάθε είδους χορηγίες φορέων του δημόσιου τομέα</a:t>
            </a:r>
            <a:endParaRPr lang="en-US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l-GR" dirty="0"/>
              <a:t>Πόρους από ερευνητικά έργα</a:t>
            </a:r>
            <a:endParaRPr lang="en-US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l-GR" dirty="0"/>
              <a:t>Πόρους από προγράμματα της Ευρωπαϊκής Ένωσης ή άλλων διεθνών οργανισμών</a:t>
            </a:r>
            <a:endParaRPr lang="en-US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l-GR" dirty="0" smtClean="0"/>
              <a:t>Κάθε </a:t>
            </a:r>
            <a:r>
              <a:rPr lang="el-GR" dirty="0"/>
              <a:t>άλλη νόμιμη αιτία </a:t>
            </a:r>
            <a:endParaRPr lang="en-US" dirty="0"/>
          </a:p>
          <a:p>
            <a:pPr marL="109728" lvl="0" indent="0">
              <a:buNone/>
            </a:pPr>
            <a:endParaRPr lang="el-GR" dirty="0" smtClean="0"/>
          </a:p>
          <a:p>
            <a:pPr marL="109728" lvl="0" indent="0">
              <a:buNone/>
            </a:pPr>
            <a:r>
              <a:rPr lang="el-GR" dirty="0" smtClean="0"/>
              <a:t>Σε </a:t>
            </a:r>
            <a:r>
              <a:rPr lang="el-GR" dirty="0"/>
              <a:t>περίπτωση που τα λειτουργικά έξοδα του ΠΜΣ δεν </a:t>
            </a:r>
            <a:r>
              <a:rPr lang="el-GR" dirty="0" smtClean="0"/>
              <a:t>καλύπτονται, ΜΠΟΡΟΥΝ </a:t>
            </a:r>
            <a:r>
              <a:rPr lang="el-GR" dirty="0"/>
              <a:t>να </a:t>
            </a:r>
            <a:r>
              <a:rPr lang="el-GR" dirty="0" smtClean="0"/>
              <a:t>καλυφθούν από τα τέλη φοίτησης. </a:t>
            </a:r>
            <a:endParaRPr lang="en-US" dirty="0"/>
          </a:p>
        </p:txBody>
      </p:sp>
      <p:sp>
        <p:nvSpPr>
          <p:cNvPr id="5" name="Θέση υποσέλιδου 3"/>
          <p:cNvSpPr txBox="1">
            <a:spLocks/>
          </p:cNvSpPr>
          <p:nvPr/>
        </p:nvSpPr>
        <p:spPr>
          <a:xfrm>
            <a:off x="5436096" y="6453336"/>
            <a:ext cx="3490664" cy="224064"/>
          </a:xfrm>
          <a:prstGeom prst="rect">
            <a:avLst/>
          </a:prstGeom>
        </p:spPr>
        <p:txBody>
          <a:bodyPr vert="horz"/>
          <a:lstStyle>
            <a:defPPr>
              <a:defRPr lang="el-GR"/>
            </a:defPPr>
            <a:lvl1pPr algn="r">
              <a:defRPr kumimoji="0" sz="1100">
                <a:solidFill>
                  <a:schemeClr val="accent2"/>
                </a:solidFill>
              </a:defRPr>
            </a:lvl1pPr>
          </a:lstStyle>
          <a:p>
            <a:r>
              <a:rPr lang="el-GR" dirty="0"/>
              <a:t>Ειδικός Λογαριασμός Κονδυλίων Έρευνας</a:t>
            </a:r>
          </a:p>
        </p:txBody>
      </p:sp>
    </p:spTree>
    <p:extLst>
      <p:ext uri="{BB962C8B-B14F-4D97-AF65-F5344CB8AC3E}">
        <p14:creationId xmlns:p14="http://schemas.microsoft.com/office/powerpoint/2010/main" val="17299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/>
          </a:bodyPr>
          <a:lstStyle/>
          <a:p>
            <a:pPr lvl="0" algn="ctr"/>
            <a:r>
              <a:rPr lang="el-GR" sz="2800" b="1" u="sng" dirty="0" smtClean="0"/>
              <a:t>ΚΑΤΑΝΟΜΗ ΤΩΝ ΠΟΡΩΝ ΤΟΥ Π.Μ.Σ.</a:t>
            </a:r>
            <a:endParaRPr lang="en-US" sz="2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973184"/>
          </a:xfrm>
        </p:spPr>
        <p:txBody>
          <a:bodyPr>
            <a:normAutofit fontScale="92500" lnSpcReduction="20000"/>
          </a:bodyPr>
          <a:lstStyle/>
          <a:p>
            <a:pPr marL="109728" lvl="0" indent="0">
              <a:lnSpc>
                <a:spcPct val="110000"/>
              </a:lnSpc>
              <a:buNone/>
            </a:pPr>
            <a:r>
              <a:rPr lang="el-GR" b="1" dirty="0" smtClean="0"/>
              <a:t>Η </a:t>
            </a:r>
            <a:r>
              <a:rPr lang="el-GR" b="1" dirty="0"/>
              <a:t>διαχείριση </a:t>
            </a:r>
            <a:r>
              <a:rPr lang="el-GR" b="1" dirty="0" smtClean="0"/>
              <a:t>γίνεται από τον ΕΛΚΕ και οι πόροι κατανέμονται ως εξής:</a:t>
            </a:r>
            <a:endParaRPr lang="en-US" b="1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l-GR" b="1" u="sng" dirty="0"/>
              <a:t>70</a:t>
            </a:r>
            <a:r>
              <a:rPr lang="el-GR" sz="2400" b="1" u="sng" dirty="0"/>
              <a:t>%</a:t>
            </a:r>
            <a:r>
              <a:rPr lang="el-GR" sz="2400" dirty="0"/>
              <a:t>  </a:t>
            </a:r>
            <a:endParaRPr lang="el-GR" sz="2400" dirty="0" smtClean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l-GR" sz="2200" dirty="0" smtClean="0"/>
              <a:t>Λειτουργικά </a:t>
            </a:r>
            <a:r>
              <a:rPr lang="el-GR" sz="2200" dirty="0"/>
              <a:t>έξοδα του προγράμματος </a:t>
            </a:r>
            <a:endParaRPr lang="el-GR" sz="2200" dirty="0" smtClean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l-GR" sz="2200" dirty="0" smtClean="0"/>
              <a:t>Δαπάνες διδασκαλίας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l-GR" sz="2200" dirty="0" smtClean="0"/>
              <a:t>Διοικητική </a:t>
            </a:r>
            <a:r>
              <a:rPr lang="el-GR" sz="2200" dirty="0"/>
              <a:t>και </a:t>
            </a:r>
            <a:r>
              <a:rPr lang="el-GR" sz="2200" dirty="0" smtClean="0"/>
              <a:t>τεχνική υποστήριξη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l-GR" sz="2200" dirty="0" smtClean="0"/>
              <a:t>Μετακινήσεις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l-GR" sz="2200" dirty="0" smtClean="0"/>
              <a:t>Εξοπλισμό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l-GR" sz="2200" dirty="0" smtClean="0"/>
              <a:t>Λογισμικά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l-GR" sz="2200" dirty="0" smtClean="0"/>
              <a:t>Αναλώσιμα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l-GR" sz="2200" dirty="0" smtClean="0"/>
              <a:t>Χορήγηση </a:t>
            </a:r>
            <a:r>
              <a:rPr lang="el-GR" sz="2200" dirty="0"/>
              <a:t>υποτροφιών σε μεταπτυχιακούς φοιτητές</a:t>
            </a:r>
            <a:endParaRPr lang="en-US" sz="2200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l-GR" sz="2400" b="1" u="sng" dirty="0"/>
              <a:t>30</a:t>
            </a:r>
            <a:r>
              <a:rPr lang="el-GR" sz="2400" b="1" u="sng" dirty="0" smtClean="0"/>
              <a:t>%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l-GR" sz="2200" dirty="0" smtClean="0"/>
              <a:t>Για την κάλυψη </a:t>
            </a:r>
            <a:r>
              <a:rPr lang="el-GR" sz="2200" dirty="0"/>
              <a:t>λειτουργικών εξόδων του </a:t>
            </a:r>
            <a:r>
              <a:rPr lang="el-GR" sz="2200" dirty="0" smtClean="0"/>
              <a:t>Ιδρύματος, με </a:t>
            </a:r>
            <a:r>
              <a:rPr lang="el-GR" sz="2200" dirty="0"/>
              <a:t>προτεραιότητα στην </a:t>
            </a:r>
            <a:r>
              <a:rPr lang="el-GR" sz="2200" dirty="0" smtClean="0"/>
              <a:t>κάλυψη </a:t>
            </a:r>
            <a:r>
              <a:rPr lang="el-GR" sz="2200" dirty="0"/>
              <a:t>των αναγκών των ΠΜΣ που λειτουργούν χωρίς τέλη φοίτησης</a:t>
            </a:r>
            <a:endParaRPr lang="en-US" sz="2200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</p:txBody>
      </p:sp>
      <p:sp>
        <p:nvSpPr>
          <p:cNvPr id="4" name="Θέση υποσέλιδου 3"/>
          <p:cNvSpPr txBox="1">
            <a:spLocks/>
          </p:cNvSpPr>
          <p:nvPr/>
        </p:nvSpPr>
        <p:spPr>
          <a:xfrm>
            <a:off x="5436096" y="6453336"/>
            <a:ext cx="3490664" cy="224064"/>
          </a:xfrm>
          <a:prstGeom prst="rect">
            <a:avLst/>
          </a:prstGeom>
        </p:spPr>
        <p:txBody>
          <a:bodyPr vert="horz"/>
          <a:lstStyle>
            <a:defPPr>
              <a:defRPr lang="el-GR"/>
            </a:defPPr>
            <a:lvl1pPr algn="r">
              <a:defRPr kumimoji="0" sz="1100">
                <a:solidFill>
                  <a:schemeClr val="accent2"/>
                </a:solidFill>
              </a:defRPr>
            </a:lvl1pPr>
          </a:lstStyle>
          <a:p>
            <a:r>
              <a:rPr lang="el-GR" dirty="0"/>
              <a:t>Ειδικός Λογαριασμός Κονδυλίων Έρευνας</a:t>
            </a:r>
          </a:p>
        </p:txBody>
      </p:sp>
    </p:spTree>
    <p:extLst>
      <p:ext uri="{BB962C8B-B14F-4D97-AF65-F5344CB8AC3E}">
        <p14:creationId xmlns:p14="http://schemas.microsoft.com/office/powerpoint/2010/main" val="208453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3200" b="1" u="sng" dirty="0" smtClean="0"/>
              <a:t>ΠΟΡΟΙ ΠΟΥ ΔΕΝ ΚΑΤΑΝΕΜΟΝΤΑΙ </a:t>
            </a:r>
            <a:br>
              <a:rPr lang="el-GR" sz="3200" b="1" u="sng" dirty="0" smtClean="0"/>
            </a:br>
            <a:r>
              <a:rPr lang="el-GR" sz="3200" b="1" u="sng" dirty="0" smtClean="0"/>
              <a:t>(70% - 30%)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l-GR" sz="2400" dirty="0" smtClean="0"/>
          </a:p>
          <a:p>
            <a:pPr marL="109728" indent="0">
              <a:buNone/>
            </a:pPr>
            <a:r>
              <a:rPr lang="el-GR" sz="2400" dirty="0" smtClean="0"/>
              <a:t>Οι πόροι που δεν κατανέμονται σύμφωνα με το άρθρο 37 παρ. 4 του ν. 4485/2017 : </a:t>
            </a:r>
          </a:p>
          <a:p>
            <a:pPr marL="109728" indent="0">
              <a:buNone/>
            </a:pPr>
            <a:r>
              <a:rPr lang="el-GR" sz="2400" dirty="0" smtClean="0"/>
              <a:t> </a:t>
            </a:r>
          </a:p>
          <a:p>
            <a:r>
              <a:rPr lang="el-GR" dirty="0"/>
              <a:t>Δ</a:t>
            </a:r>
            <a:r>
              <a:rPr lang="el-GR" dirty="0" smtClean="0"/>
              <a:t>ωρεές</a:t>
            </a:r>
          </a:p>
          <a:p>
            <a:r>
              <a:rPr lang="el-GR" dirty="0" smtClean="0"/>
              <a:t>Κληροδοτήματα</a:t>
            </a:r>
          </a:p>
          <a:p>
            <a:r>
              <a:rPr lang="el-GR" dirty="0" smtClean="0"/>
              <a:t>Χορηγίες </a:t>
            </a:r>
          </a:p>
          <a:p>
            <a:r>
              <a:rPr lang="el-GR" dirty="0" smtClean="0"/>
              <a:t>Κρατικές επιχορηγήσεις</a:t>
            </a:r>
          </a:p>
          <a:p>
            <a:endParaRPr lang="el-GR" dirty="0" smtClean="0"/>
          </a:p>
        </p:txBody>
      </p:sp>
      <p:sp>
        <p:nvSpPr>
          <p:cNvPr id="4" name="Θέση υποσέλιδου 3"/>
          <p:cNvSpPr txBox="1">
            <a:spLocks/>
          </p:cNvSpPr>
          <p:nvPr/>
        </p:nvSpPr>
        <p:spPr>
          <a:xfrm>
            <a:off x="5436096" y="6453336"/>
            <a:ext cx="3490664" cy="224064"/>
          </a:xfrm>
          <a:prstGeom prst="rect">
            <a:avLst/>
          </a:prstGeom>
        </p:spPr>
        <p:txBody>
          <a:bodyPr vert="horz"/>
          <a:lstStyle>
            <a:defPPr>
              <a:defRPr lang="el-GR"/>
            </a:defPPr>
            <a:lvl1pPr algn="r">
              <a:defRPr kumimoji="0" sz="1100">
                <a:solidFill>
                  <a:schemeClr val="accent2"/>
                </a:solidFill>
              </a:defRPr>
            </a:lvl1pPr>
          </a:lstStyle>
          <a:p>
            <a:r>
              <a:rPr lang="el-GR" dirty="0"/>
              <a:t>Ειδικός Λογαριασμός Κονδυλίων Έρευνας</a:t>
            </a:r>
          </a:p>
        </p:txBody>
      </p:sp>
    </p:spTree>
    <p:extLst>
      <p:ext uri="{BB962C8B-B14F-4D97-AF65-F5344CB8AC3E}">
        <p14:creationId xmlns:p14="http://schemas.microsoft.com/office/powerpoint/2010/main" val="15995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568952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el-GR" b="1" dirty="0" smtClean="0"/>
              <a:t>Απολογισμός </a:t>
            </a:r>
            <a:r>
              <a:rPr lang="el-GR" b="1" dirty="0"/>
              <a:t>εσόδων – </a:t>
            </a:r>
            <a:r>
              <a:rPr lang="el-GR" b="1" dirty="0" smtClean="0"/>
              <a:t>εξόδων Π.Μ.Σ.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endParaRPr lang="en-US" sz="2000" dirty="0" smtClean="0"/>
          </a:p>
          <a:p>
            <a:pPr marL="109728" indent="0" algn="ctr">
              <a:buNone/>
            </a:pPr>
            <a:endParaRPr lang="en-US" sz="2000" dirty="0"/>
          </a:p>
          <a:p>
            <a:pPr marL="109728" indent="0" algn="ctr">
              <a:buNone/>
            </a:pPr>
            <a:endParaRPr lang="en-US" sz="2000" dirty="0" smtClean="0"/>
          </a:p>
          <a:p>
            <a:pPr marL="109728" indent="0" algn="ctr">
              <a:buNone/>
            </a:pPr>
            <a:endParaRPr lang="en-US" sz="2000" dirty="0"/>
          </a:p>
          <a:p>
            <a:pPr marL="109728" indent="0" algn="ctr">
              <a:buNone/>
            </a:pPr>
            <a:r>
              <a:rPr lang="el-GR" sz="2000" dirty="0" smtClean="0"/>
              <a:t>Τα </a:t>
            </a:r>
            <a:r>
              <a:rPr lang="el-GR" sz="2000" dirty="0"/>
              <a:t>ΑΕΙ δημοσιεύουν </a:t>
            </a:r>
            <a:r>
              <a:rPr lang="el-GR" sz="2000" dirty="0" smtClean="0"/>
              <a:t>ετησίως, </a:t>
            </a:r>
            <a:r>
              <a:rPr lang="el-GR" sz="2000" dirty="0"/>
              <a:t>με ανάρτηση στην ιστοσελίδα </a:t>
            </a:r>
            <a:r>
              <a:rPr lang="el-GR" sz="2000" dirty="0" smtClean="0"/>
              <a:t>τους, </a:t>
            </a:r>
            <a:r>
              <a:rPr lang="el-GR" sz="2000" dirty="0"/>
              <a:t>απολογισμό </a:t>
            </a:r>
            <a:r>
              <a:rPr lang="el-GR" sz="2000" dirty="0" smtClean="0"/>
              <a:t>εσόδων – εξόδων με αναγραφή των δαπανών ανά κατηγορία</a:t>
            </a:r>
            <a:endParaRPr lang="en-US" sz="2000" dirty="0"/>
          </a:p>
        </p:txBody>
      </p:sp>
      <p:sp>
        <p:nvSpPr>
          <p:cNvPr id="4" name="Θέση υποσέλιδου 3"/>
          <p:cNvSpPr txBox="1">
            <a:spLocks/>
          </p:cNvSpPr>
          <p:nvPr/>
        </p:nvSpPr>
        <p:spPr>
          <a:xfrm>
            <a:off x="5436096" y="6453336"/>
            <a:ext cx="3490664" cy="224064"/>
          </a:xfrm>
          <a:prstGeom prst="rect">
            <a:avLst/>
          </a:prstGeom>
        </p:spPr>
        <p:txBody>
          <a:bodyPr vert="horz"/>
          <a:lstStyle>
            <a:defPPr>
              <a:defRPr lang="el-GR"/>
            </a:defPPr>
            <a:lvl1pPr algn="r">
              <a:defRPr kumimoji="0" sz="1100">
                <a:solidFill>
                  <a:schemeClr val="accent2"/>
                </a:solidFill>
              </a:defRPr>
            </a:lvl1pPr>
          </a:lstStyle>
          <a:p>
            <a:r>
              <a:rPr lang="el-GR" dirty="0"/>
              <a:t>Ειδικός Λογαριασμός Κονδυλίων Έρευνας</a:t>
            </a:r>
          </a:p>
        </p:txBody>
      </p:sp>
    </p:spTree>
    <p:extLst>
      <p:ext uri="{BB962C8B-B14F-4D97-AF65-F5344CB8AC3E}">
        <p14:creationId xmlns:p14="http://schemas.microsoft.com/office/powerpoint/2010/main" val="381003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/>
              <a:t>POS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640960" cy="4945736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l-GR" sz="2400" b="1" u="sng" dirty="0" smtClean="0"/>
              <a:t>ΦΕΚ/1445/Β/27.04.2017 </a:t>
            </a:r>
          </a:p>
          <a:p>
            <a:pPr marL="109728" indent="0">
              <a:buNone/>
            </a:pPr>
            <a:r>
              <a:rPr lang="el-GR" sz="2400" dirty="0" smtClean="0"/>
              <a:t>Σύμφωνα </a:t>
            </a:r>
            <a:r>
              <a:rPr lang="el-GR" sz="2400" dirty="0"/>
              <a:t>με το άρθρο 65 του ν. 4446/2016, (Α΄240) από </a:t>
            </a:r>
            <a:r>
              <a:rPr lang="el-GR" sz="2400" dirty="0" smtClean="0"/>
              <a:t>01.06.2017,  </a:t>
            </a:r>
            <a:r>
              <a:rPr lang="el-GR" sz="2400" dirty="0"/>
              <a:t>είναι όλοι υποχρεωμένοι για την εγκατασταση συσκευής </a:t>
            </a:r>
            <a:r>
              <a:rPr lang="en-US" sz="2400" dirty="0" smtClean="0"/>
              <a:t>POS</a:t>
            </a:r>
            <a:r>
              <a:rPr lang="el-GR" sz="2400" dirty="0" smtClean="0"/>
              <a:t>.</a:t>
            </a:r>
          </a:p>
          <a:p>
            <a:pPr marL="109728" indent="0">
              <a:buNone/>
            </a:pPr>
            <a:endParaRPr lang="en-US" sz="1400" dirty="0"/>
          </a:p>
          <a:p>
            <a:pPr marL="109728" indent="0">
              <a:buNone/>
            </a:pPr>
            <a:r>
              <a:rPr lang="el-GR" sz="2400" b="1" u="sng" dirty="0" smtClean="0"/>
              <a:t>ΔΙΑΔΙΚΑΣΙΑ:</a:t>
            </a:r>
            <a:r>
              <a:rPr lang="el-GR" sz="2400" b="1" dirty="0" smtClean="0"/>
              <a:t> </a:t>
            </a:r>
            <a:r>
              <a:rPr lang="el-GR" sz="2400" dirty="0" smtClean="0"/>
              <a:t>Ο </a:t>
            </a:r>
            <a:r>
              <a:rPr lang="el-GR" sz="2400" dirty="0"/>
              <a:t>Ε.Υ</a:t>
            </a:r>
            <a:r>
              <a:rPr lang="el-GR" sz="2400" dirty="0" smtClean="0"/>
              <a:t>. υποβάλει </a:t>
            </a:r>
            <a:r>
              <a:rPr lang="el-GR" sz="2400" dirty="0"/>
              <a:t>αίτημα </a:t>
            </a:r>
            <a:r>
              <a:rPr lang="el-GR" sz="2400" dirty="0" smtClean="0"/>
              <a:t>προς το τμήμα εσόδων που </a:t>
            </a:r>
            <a:r>
              <a:rPr lang="el-GR" sz="2400" dirty="0"/>
              <a:t>αναφέρει</a:t>
            </a:r>
            <a:endParaRPr lang="en-US" sz="2400" dirty="0"/>
          </a:p>
          <a:p>
            <a:pPr lvl="0"/>
            <a:r>
              <a:rPr lang="el-GR" sz="2600" dirty="0"/>
              <a:t>Τον τόπο εγκατάστασης της συσκευής</a:t>
            </a:r>
            <a:endParaRPr lang="en-US" sz="2600" dirty="0"/>
          </a:p>
          <a:p>
            <a:pPr lvl="0"/>
            <a:r>
              <a:rPr lang="el-GR" sz="2600" dirty="0"/>
              <a:t>Τον υπεύθυνο χρήσης της συσκευής</a:t>
            </a:r>
            <a:endParaRPr lang="en-US" sz="2600" dirty="0"/>
          </a:p>
          <a:p>
            <a:pPr lvl="0"/>
            <a:r>
              <a:rPr lang="el-GR" sz="2600" dirty="0"/>
              <a:t>Πρόβλεψη του συνολικού ποσού που αναμένεται να κατατίθεται </a:t>
            </a:r>
            <a:r>
              <a:rPr lang="el-GR" sz="2600" dirty="0" smtClean="0"/>
              <a:t>ημερισίως ή ανά </a:t>
            </a:r>
            <a:r>
              <a:rPr lang="el-GR" sz="2600" dirty="0"/>
              <a:t>μήνα</a:t>
            </a:r>
            <a:endParaRPr lang="en-US" sz="2600" dirty="0"/>
          </a:p>
          <a:p>
            <a:pPr lvl="0"/>
            <a:r>
              <a:rPr lang="el-GR" sz="2600" dirty="0"/>
              <a:t>Ο αριθμός της τηλεφωνικής γραμμής που θα </a:t>
            </a:r>
            <a:r>
              <a:rPr lang="el-GR" sz="2600" dirty="0" smtClean="0"/>
              <a:t>συνδεθεί</a:t>
            </a:r>
            <a:endParaRPr lang="en-US" sz="2600" dirty="0"/>
          </a:p>
        </p:txBody>
      </p:sp>
      <p:sp>
        <p:nvSpPr>
          <p:cNvPr id="4" name="Θέση υποσέλιδου 3"/>
          <p:cNvSpPr txBox="1">
            <a:spLocks/>
          </p:cNvSpPr>
          <p:nvPr/>
        </p:nvSpPr>
        <p:spPr>
          <a:xfrm>
            <a:off x="5436096" y="6453336"/>
            <a:ext cx="3490664" cy="224064"/>
          </a:xfrm>
          <a:prstGeom prst="rect">
            <a:avLst/>
          </a:prstGeom>
        </p:spPr>
        <p:txBody>
          <a:bodyPr vert="horz"/>
          <a:lstStyle>
            <a:defPPr>
              <a:defRPr lang="el-GR"/>
            </a:defPPr>
            <a:lvl1pPr algn="r">
              <a:defRPr kumimoji="0" sz="1100">
                <a:solidFill>
                  <a:schemeClr val="accent2"/>
                </a:solidFill>
              </a:defRPr>
            </a:lvl1pPr>
          </a:lstStyle>
          <a:p>
            <a:r>
              <a:rPr lang="el-GR" dirty="0"/>
              <a:t>Ειδικός Λογαριασμός Κονδυλίων Έρευνας</a:t>
            </a:r>
          </a:p>
        </p:txBody>
      </p:sp>
    </p:spTree>
    <p:extLst>
      <p:ext uri="{BB962C8B-B14F-4D97-AF65-F5344CB8AC3E}">
        <p14:creationId xmlns:p14="http://schemas.microsoft.com/office/powerpoint/2010/main" val="237292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u="sng" dirty="0"/>
              <a:t>ΣΥΝΕΡΓΑΖΟΜΕΝΕΣ ΤΡΑΠΕΖΕΣ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b="1" u="sng" dirty="0" smtClean="0"/>
              <a:t>ALPHA </a:t>
            </a:r>
            <a:r>
              <a:rPr lang="en-US" b="1" u="sng" dirty="0"/>
              <a:t>BANK</a:t>
            </a:r>
            <a:r>
              <a:rPr lang="el-GR" b="1" u="sng" dirty="0"/>
              <a:t>    </a:t>
            </a:r>
            <a:endParaRPr lang="el-GR" b="1" u="sng" dirty="0" smtClean="0"/>
          </a:p>
          <a:p>
            <a:pPr marL="109728" indent="0">
              <a:buNone/>
            </a:pPr>
            <a:r>
              <a:rPr lang="el-GR" sz="2400" dirty="0" smtClean="0"/>
              <a:t>όταν  </a:t>
            </a:r>
            <a:r>
              <a:rPr lang="el-GR" sz="2400" dirty="0"/>
              <a:t>το ποσό είναι </a:t>
            </a:r>
            <a:r>
              <a:rPr lang="el-GR" sz="2400" b="1" dirty="0" smtClean="0"/>
              <a:t>&lt;=</a:t>
            </a:r>
            <a:r>
              <a:rPr lang="el-GR" sz="2400" dirty="0" smtClean="0"/>
              <a:t> 60,00€</a:t>
            </a:r>
            <a:r>
              <a:rPr lang="el-GR" sz="2400" b="1" dirty="0" smtClean="0"/>
              <a:t> </a:t>
            </a:r>
            <a:r>
              <a:rPr lang="el-GR" sz="2400" dirty="0"/>
              <a:t>ανά </a:t>
            </a:r>
            <a:r>
              <a:rPr lang="el-GR" sz="2400" dirty="0" smtClean="0"/>
              <a:t>συναλλαγή</a:t>
            </a:r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r>
              <a:rPr lang="el-GR" b="1" u="sng" dirty="0"/>
              <a:t>ΤΡΑΠΕΖΑ ΠΕΙΡΑΙΩΣ </a:t>
            </a:r>
            <a:endParaRPr lang="el-GR" b="1" u="sng" dirty="0" smtClean="0"/>
          </a:p>
          <a:p>
            <a:pPr marL="109728" indent="0">
              <a:buNone/>
            </a:pPr>
            <a:r>
              <a:rPr lang="el-GR" sz="2400" dirty="0" smtClean="0"/>
              <a:t>όταν  </a:t>
            </a:r>
            <a:r>
              <a:rPr lang="el-GR" sz="2400" dirty="0"/>
              <a:t>το ποσό είναι &gt; </a:t>
            </a:r>
            <a:r>
              <a:rPr lang="el-GR" sz="2400" dirty="0" smtClean="0"/>
              <a:t>60,00€</a:t>
            </a:r>
            <a:r>
              <a:rPr lang="el-GR" sz="2400" b="1" dirty="0" smtClean="0"/>
              <a:t> </a:t>
            </a:r>
            <a:r>
              <a:rPr lang="el-GR" sz="2400" dirty="0"/>
              <a:t>ανά </a:t>
            </a:r>
            <a:r>
              <a:rPr lang="el-GR" sz="2400" dirty="0" smtClean="0"/>
              <a:t>συναλλαγή</a:t>
            </a:r>
          </a:p>
          <a:p>
            <a:pPr marL="109728" indent="0">
              <a:buNone/>
            </a:pPr>
            <a:endParaRPr lang="en-US" sz="800" dirty="0"/>
          </a:p>
          <a:p>
            <a:r>
              <a:rPr lang="el-GR" dirty="0"/>
              <a:t>Για κάθε </a:t>
            </a:r>
            <a:r>
              <a:rPr lang="en-US" dirty="0"/>
              <a:t>POS </a:t>
            </a:r>
            <a:r>
              <a:rPr lang="el-GR" dirty="0" smtClean="0"/>
              <a:t>θα </a:t>
            </a:r>
            <a:r>
              <a:rPr lang="el-GR" dirty="0"/>
              <a:t>ανοικτεί νέος τραπεζικός λογαριασμός για την </a:t>
            </a:r>
            <a:r>
              <a:rPr lang="el-GR" dirty="0" smtClean="0"/>
              <a:t>καλύτερη </a:t>
            </a:r>
            <a:r>
              <a:rPr lang="el-GR" dirty="0"/>
              <a:t>παρακολούθηση των </a:t>
            </a:r>
            <a:r>
              <a:rPr lang="el-GR" dirty="0" smtClean="0"/>
              <a:t>εσόδων - εξόδων </a:t>
            </a:r>
            <a:r>
              <a:rPr lang="el-GR" dirty="0"/>
              <a:t>που δημιουργούνται απο κάθε συναλλαγή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Θέση υποσέλιδου 3"/>
          <p:cNvSpPr txBox="1">
            <a:spLocks/>
          </p:cNvSpPr>
          <p:nvPr/>
        </p:nvSpPr>
        <p:spPr>
          <a:xfrm>
            <a:off x="5436096" y="6453336"/>
            <a:ext cx="3490664" cy="224064"/>
          </a:xfrm>
          <a:prstGeom prst="rect">
            <a:avLst/>
          </a:prstGeom>
        </p:spPr>
        <p:txBody>
          <a:bodyPr vert="horz"/>
          <a:lstStyle>
            <a:defPPr>
              <a:defRPr lang="el-GR"/>
            </a:defPPr>
            <a:lvl1pPr algn="r">
              <a:defRPr kumimoji="0" sz="1100">
                <a:solidFill>
                  <a:schemeClr val="accent2"/>
                </a:solidFill>
              </a:defRPr>
            </a:lvl1pPr>
          </a:lstStyle>
          <a:p>
            <a:r>
              <a:rPr lang="el-GR" dirty="0"/>
              <a:t>Ειδικός Λογαριασμός Κονδυλίων Έρευνας</a:t>
            </a:r>
          </a:p>
        </p:txBody>
      </p:sp>
    </p:spTree>
    <p:extLst>
      <p:ext uri="{BB962C8B-B14F-4D97-AF65-F5344CB8AC3E}">
        <p14:creationId xmlns:p14="http://schemas.microsoft.com/office/powerpoint/2010/main" val="225563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στικό">
  <a:themeElements>
    <a:clrScheme name="Αστικ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1149</TotalTime>
  <Words>557</Words>
  <Application>Microsoft Office PowerPoint</Application>
  <PresentationFormat>Προβολή στην οθόνη (4:3)</PresentationFormat>
  <Paragraphs>106</Paragraphs>
  <Slides>12</Slides>
  <Notes>2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3" baseType="lpstr">
      <vt:lpstr>Αστικό</vt:lpstr>
      <vt:lpstr>Η λειτουργία του ΕΛΚΕ σύμφωνα με το νέο νομοθετικό πλαίσιο  (Ν. 4485/2017)</vt:lpstr>
      <vt:lpstr>Αλλαγές που επήλθαν στη διαχείριση των εσόδων των έργων και προγραμμάτων που διαχειρίζεται ο ΕΛΚΕ, λόγω αλλαγής του θεσμικού πλαισίου:</vt:lpstr>
      <vt:lpstr>Π.Μ.Σ.</vt:lpstr>
      <vt:lpstr> ΠΟΡΟΙ ΧΡΗΜΑΤΟΔΟΤΗΣΕΙΣ Π.Μ.Σ.  Άρθρο 37  </vt:lpstr>
      <vt:lpstr>ΚΑΤΑΝΟΜΗ ΤΩΝ ΠΟΡΩΝ ΤΟΥ Π.Μ.Σ.</vt:lpstr>
      <vt:lpstr>ΠΟΡΟΙ ΠΟΥ ΔΕΝ ΚΑΤΑΝΕΜΟΝΤΑΙ  (70% - 30%)</vt:lpstr>
      <vt:lpstr>Απολογισμός εσόδων – εξόδων Π.Μ.Σ. </vt:lpstr>
      <vt:lpstr>POS</vt:lpstr>
      <vt:lpstr>ΣΥΝΕΡΓΑΖΟΜΕΝΕΣ ΤΡΑΠΕΖΕΣ </vt:lpstr>
      <vt:lpstr> ΤΙΜΟΛΟΓΙΑ </vt:lpstr>
      <vt:lpstr>ΤΡΑΠΕΖΙΚΕΣ ΚΑΤΑΘΕΣΕΙΣ</vt:lpstr>
      <vt:lpstr>Ευχαριστούμε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Οδηγός Διενέργειας  Εσωτερικού Ελέγχου</dc:title>
  <dc:creator>Θανάσης Φωτόπουλος</dc:creator>
  <cp:lastModifiedBy>Θανάσης Φωτόπουλος</cp:lastModifiedBy>
  <cp:revision>89</cp:revision>
  <dcterms:created xsi:type="dcterms:W3CDTF">2015-10-19T08:50:34Z</dcterms:created>
  <dcterms:modified xsi:type="dcterms:W3CDTF">2017-09-27T05:05:24Z</dcterms:modified>
</cp:coreProperties>
</file>