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70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76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26" autoAdjust="0"/>
  </p:normalViewPr>
  <p:slideViewPr>
    <p:cSldViewPr>
      <p:cViewPr>
        <p:scale>
          <a:sx n="103" d="100"/>
          <a:sy n="103" d="100"/>
        </p:scale>
        <p:origin x="-120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8C26F-8378-4CF9-984D-B4D92DB819AA}" type="datetimeFigureOut">
              <a:rPr lang="el-GR" smtClean="0"/>
              <a:t>27/9/2017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021C1-993A-4512-9F7A-B583822189A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4795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8167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7322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Outro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4355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Ορθογώνιο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Ορθογώνιο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Ορθογώνιο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Ορθογώνιο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Στρογγυλεμένο ορθογώνιο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Στρογγυλεμένο ορθογώνιο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Ορθογώνιο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Ορθογώνιο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Ορθογώνιο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Ορθογώνιο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C2376CC-40EC-4189-9DC0-81398BF5678A}" type="datetime1">
              <a:rPr lang="el-GR" smtClean="0"/>
              <a:t>27/9/2017</a:t>
            </a:fld>
            <a:endParaRPr lang="el-GR"/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ABD9-46B7-491B-84FA-2E059FA1F149}" type="datetime1">
              <a:rPr lang="el-GR" smtClean="0"/>
              <a:t>27/9/2017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AE02-A746-4914-A012-38FA7EA977D4}" type="datetime1">
              <a:rPr lang="el-GR" smtClean="0"/>
              <a:t>27/9/2017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F548E-0C9B-4D45-B8CD-600A45F82885}" type="datetime1">
              <a:rPr lang="el-GR" smtClean="0"/>
              <a:t>27/9/2017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7F83-8924-44E6-B321-5285B38A7EA5}" type="datetime1">
              <a:rPr lang="el-GR" smtClean="0"/>
              <a:t>27/9/2017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1DC1-625C-4805-A10E-534DEF3777C7}" type="datetime1">
              <a:rPr lang="el-GR" smtClean="0"/>
              <a:t>27/9/2017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Θέση ημερομηνίας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59AFAA-226D-4ACE-AA61-61AF8F3211BE}" type="datetime1">
              <a:rPr lang="el-GR" smtClean="0"/>
              <a:t>27/9/2017</a:t>
            </a:fld>
            <a:endParaRPr lang="el-GR"/>
          </a:p>
        </p:txBody>
      </p:sp>
      <p:sp>
        <p:nvSpPr>
          <p:cNvPr id="27" name="Θέση αριθμού διαφάνειας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  <p:sp>
        <p:nvSpPr>
          <p:cNvPr id="28" name="Θέση υποσέλιδου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AB230A3-0971-45CD-85DF-857BFFBF18AE}" type="datetime1">
              <a:rPr lang="el-GR" smtClean="0"/>
              <a:t>27/9/2017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11022-5200-44C3-B5B6-7570E9FBC901}" type="datetime1">
              <a:rPr lang="el-GR" smtClean="0"/>
              <a:t>27/9/2017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B4C7D-B841-4DE0-94EC-E92CC911607B}" type="datetime1">
              <a:rPr lang="el-GR" smtClean="0"/>
              <a:t>27/9/2017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AA41-A16C-4D05-8E95-AB52D7C56370}" type="datetime1">
              <a:rPr lang="el-GR" smtClean="0"/>
              <a:t>27/9/2017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Ορθογώνιο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Ορθογώνιο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Ορθογώνιο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Ορθογώνιο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Ορθογώνιο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Στρογγυλεμένο ορθογώνιο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Στρογγυλεμένο ορθογώνιο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Ορθογώνιο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Ορθογώνιο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Ορθογώνιο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Ορθογώνιο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Ορθογώνιο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Ορθογώνιο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C1C0588-3F9C-4B57-B8EF-BA09A3E98EB7}" type="datetime1">
              <a:rPr lang="el-GR" smtClean="0"/>
              <a:t>27/9/2017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-396552" y="0"/>
            <a:ext cx="3672408" cy="528491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5" name="Υπότιτλος 4"/>
          <p:cNvSpPr>
            <a:spLocks noGrp="1"/>
          </p:cNvSpPr>
          <p:nvPr>
            <p:ph type="subTitle" idx="1"/>
          </p:nvPr>
        </p:nvSpPr>
        <p:spPr>
          <a:xfrm>
            <a:off x="647056" y="10954"/>
            <a:ext cx="8496944" cy="537726"/>
          </a:xfrm>
        </p:spPr>
        <p:txBody>
          <a:bodyPr/>
          <a:lstStyle/>
          <a:p>
            <a:pPr algn="r"/>
            <a:r>
              <a:rPr lang="el-GR" dirty="0" smtClean="0">
                <a:solidFill>
                  <a:schemeClr val="bg1"/>
                </a:solidFill>
              </a:rPr>
              <a:t>Ειδικός Λογαριασμός Κονδυλίων Έρευνας 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ctrTitle"/>
          </p:nvPr>
        </p:nvSpPr>
        <p:spPr>
          <a:xfrm>
            <a:off x="2987824" y="548681"/>
            <a:ext cx="5937920" cy="2880319"/>
          </a:xfrm>
        </p:spPr>
        <p:txBody>
          <a:bodyPr>
            <a:noAutofit/>
          </a:bodyPr>
          <a:lstStyle/>
          <a:p>
            <a:pPr algn="r"/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λειτουργία του ΕΛΚΕ σύμφωνα με το νέο νομοθετικό πλαίσιο </a:t>
            </a:r>
            <a: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Ν. 4485/2017)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7944" y="6399157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Ημερίδα 27 </a:t>
            </a:r>
            <a:r>
              <a:rPr lang="el-GR" sz="1400" dirty="0"/>
              <a:t>Σεπτεμβρίου </a:t>
            </a:r>
            <a:r>
              <a:rPr lang="el-GR" sz="1400" dirty="0" smtClean="0"/>
              <a:t>2017 - Αμφιθέατρο </a:t>
            </a:r>
            <a:r>
              <a:rPr lang="el-GR" sz="1400" dirty="0" err="1" smtClean="0"/>
              <a:t>Καραθεοδωρή</a:t>
            </a:r>
            <a:endParaRPr lang="el-GR" sz="1400" dirty="0"/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107504" y="4725144"/>
            <a:ext cx="9081392" cy="15121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2800" dirty="0"/>
              <a:t>Σύνταξη και Παρακολούθηση Προϋπολογισμών Ερευνητικών Έργων και Προγραμμάτων σύμφωνα με το νέο νομοθετικό πλαίσιο διαχείρισης του ΕΛΚΕ</a:t>
            </a:r>
          </a:p>
        </p:txBody>
      </p:sp>
    </p:spTree>
    <p:extLst>
      <p:ext uri="{BB962C8B-B14F-4D97-AF65-F5344CB8AC3E}">
        <p14:creationId xmlns:p14="http://schemas.microsoft.com/office/powerpoint/2010/main" val="46182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-180528" y="0"/>
            <a:ext cx="2808312" cy="404140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627785" y="548680"/>
            <a:ext cx="6490656" cy="2448272"/>
          </a:xfrm>
        </p:spPr>
        <p:txBody>
          <a:bodyPr>
            <a:noAutofit/>
          </a:bodyPr>
          <a:lstStyle/>
          <a:p>
            <a:pPr algn="ctr"/>
            <a:r>
              <a:rPr lang="el-GR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Ευχαριστούμε</a:t>
            </a:r>
            <a:endParaRPr lang="el-GR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647056" y="10954"/>
            <a:ext cx="8496944" cy="53772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smtClean="0">
                <a:solidFill>
                  <a:schemeClr val="bg1"/>
                </a:solidFill>
              </a:rPr>
              <a:t>Ειδικός Λογαριασμός Κονδυλίων Έρευνας </a:t>
            </a:r>
            <a:endParaRPr lang="el-GR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6399157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Ημερίδα 27 </a:t>
            </a:r>
            <a:r>
              <a:rPr lang="el-GR" sz="1400" dirty="0"/>
              <a:t>Σεπτεμβρίου </a:t>
            </a:r>
            <a:r>
              <a:rPr lang="el-GR" sz="1400" dirty="0" smtClean="0"/>
              <a:t>2017 - Αμφιθέατρο </a:t>
            </a:r>
            <a:r>
              <a:rPr lang="el-GR" sz="1400" dirty="0" err="1" smtClean="0"/>
              <a:t>Καραθεοδωρή</a:t>
            </a:r>
            <a:endParaRPr lang="el-GR" sz="1400" dirty="0"/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976145"/>
              </p:ext>
            </p:extLst>
          </p:nvPr>
        </p:nvGraphicFramePr>
        <p:xfrm>
          <a:off x="251520" y="4009526"/>
          <a:ext cx="8712968" cy="18996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0110"/>
                <a:gridCol w="6662858"/>
              </a:tblGrid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Γ. </a:t>
                      </a:r>
                      <a:r>
                        <a:rPr lang="el-GR" dirty="0" err="1" smtClean="0"/>
                        <a:t>Κανέλης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Προϊστάμενος Τμήματος Στήριξης</a:t>
                      </a:r>
                      <a:r>
                        <a:rPr lang="el-GR" baseline="0" dirty="0" smtClean="0"/>
                        <a:t> Έργων</a:t>
                      </a:r>
                      <a:endParaRPr lang="el-GR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Δ. </a:t>
                      </a:r>
                      <a:r>
                        <a:rPr lang="el-GR" dirty="0" err="1" smtClean="0"/>
                        <a:t>Φωτάκη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Προϊσταμένη Τμήματος Λογιστηρίου και Ανθρωπίνων</a:t>
                      </a:r>
                      <a:r>
                        <a:rPr lang="el-GR" baseline="0" dirty="0" smtClean="0"/>
                        <a:t> Πόρων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Π. Καρούζου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Νομικός Ε.Λ.Κ.Ε.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Μ. </a:t>
                      </a:r>
                      <a:r>
                        <a:rPr lang="el-GR" dirty="0" err="1" smtClean="0"/>
                        <a:t>Μιχαλοπούλου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Νομικός Ε.Λ.Κ.Ε.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8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sz="3600" b="1" u="sng" dirty="0" smtClean="0"/>
              <a:t>Κατάρτιση προϋπολογισμού ΕΛΚΕ</a:t>
            </a:r>
            <a:endParaRPr lang="el-GR" sz="36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el-GR" dirty="0"/>
              <a:t>Η Επιτροπή Ερευνών οφείλει να καταρτίζει αναλυτικό προϋπολογισμό  του ΕΛΚΕ ο οποίος εγκρίνεται από τη Σύγκλητο και </a:t>
            </a:r>
            <a:r>
              <a:rPr lang="el-GR" b="1" dirty="0"/>
              <a:t>υποβάλλεται προς έγκριση</a:t>
            </a:r>
            <a:r>
              <a:rPr lang="el-GR" dirty="0"/>
              <a:t> στον Υπουργό Παιδείας, Έρευνας και Θρησκευμάτων, </a:t>
            </a:r>
            <a:r>
              <a:rPr lang="el-GR" b="1" dirty="0"/>
              <a:t>έως τις 31 Δεκεμβρίου </a:t>
            </a:r>
            <a:r>
              <a:rPr lang="el-GR" dirty="0"/>
              <a:t>του προηγούμενου από το έτος στο οποίο αναφέρεται ο προϋπολογισμός.</a:t>
            </a:r>
          </a:p>
          <a:p>
            <a:endParaRPr lang="el-GR" dirty="0" smtClean="0"/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25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l-GR" dirty="0" smtClean="0"/>
              <a:t>Κατάρτιση προϋπολογισμού έργου/ Προγράμματος από Ε.Υ.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 algn="just"/>
            <a:r>
              <a:rPr lang="el-GR" dirty="0"/>
              <a:t>Μέρος του συνολικού προϋπολογισμού του ΕΛΚΕ αποτελεί ο προϋπολογισμός κάθε έργου/ προγράμματος που υλοποιεί ο ΕΛΚΕ</a:t>
            </a:r>
            <a:r>
              <a:rPr lang="el-GR" dirty="0" smtClean="0"/>
              <a:t>.</a:t>
            </a:r>
          </a:p>
          <a:p>
            <a:pPr lvl="0" algn="just"/>
            <a:endParaRPr lang="el-GR" dirty="0"/>
          </a:p>
          <a:p>
            <a:pPr lvl="0" algn="just"/>
            <a:r>
              <a:rPr lang="el-GR" dirty="0"/>
              <a:t>Ο Επιστημονικός Υπεύθυνος (Ε.Υ.) οφείλει  εγκαίρως, ήτοι μέχρι 15 Νοεμβρίου, να υποβάλει αίτημα για την αποδοχή της διαχείρισης του έργου </a:t>
            </a:r>
            <a:r>
              <a:rPr lang="el-GR" dirty="0" smtClean="0"/>
              <a:t>από </a:t>
            </a:r>
            <a:r>
              <a:rPr lang="el-GR" dirty="0"/>
              <a:t>την Επιτροπή Ερευνών, ορισμού του ως υπεύθυνου έργου, και ένταξης του προϋπολογισμού του έργου στον προϋπολογισμό του ΕΛΚΕ, προκειμένου ο ΕΛΚΕ να καταρτίσει τον αναλυτικό προϋπολογισμό του</a:t>
            </a:r>
            <a:r>
              <a:rPr lang="el-GR" dirty="0" smtClean="0"/>
              <a:t>.</a:t>
            </a:r>
          </a:p>
          <a:p>
            <a:pPr lvl="0" algn="just"/>
            <a:endParaRPr lang="el-GR" dirty="0"/>
          </a:p>
          <a:p>
            <a:pPr lvl="0" algn="just"/>
            <a:r>
              <a:rPr lang="el-GR" dirty="0"/>
              <a:t>Ο προϋπολογισμός κάθε έργου/προγράμματος είναι </a:t>
            </a:r>
            <a:r>
              <a:rPr lang="el-GR" b="1" dirty="0"/>
              <a:t>αυτοτελής</a:t>
            </a:r>
            <a:r>
              <a:rPr lang="el-GR" dirty="0"/>
              <a:t> και διακριτός έναντι των προϋπολογισμών των λοιπών έργων και </a:t>
            </a:r>
            <a:r>
              <a:rPr lang="el-GR" b="1" dirty="0"/>
              <a:t>αφορά όλη τη διάρκεια του έργου,</a:t>
            </a:r>
            <a:r>
              <a:rPr lang="el-GR" dirty="0"/>
              <a:t> που μπορεί να εκτείνεται και πέραν του έτους (πχ. Ευρωπαϊκά, ΕΣΠΑ). Καταρτίζεται προϋπολογισμός του έργου/προγράμματος  για όλη την διάρκεια του καθώς και </a:t>
            </a:r>
            <a:r>
              <a:rPr lang="el-GR" dirty="0" err="1" smtClean="0"/>
              <a:t>κατ’έτος</a:t>
            </a:r>
            <a:r>
              <a:rPr lang="el-GR" dirty="0" smtClean="0"/>
              <a:t>.</a:t>
            </a:r>
          </a:p>
          <a:p>
            <a:pPr lvl="0" algn="just"/>
            <a:endParaRPr lang="el-GR" dirty="0"/>
          </a:p>
          <a:p>
            <a:pPr lvl="0" algn="just"/>
            <a:r>
              <a:rPr lang="el-GR" dirty="0"/>
              <a:t>Για έργα-προγράμματα </a:t>
            </a:r>
            <a:r>
              <a:rPr lang="el-GR" b="1" dirty="0"/>
              <a:t>που δεν έχουν καθορισμένο χρονικό σημείο</a:t>
            </a:r>
            <a:r>
              <a:rPr lang="el-GR" dirty="0"/>
              <a:t> λήξης (πχ. Έργα παροχής υπηρεσιών), ο προϋπολογισμός αυτών συντάσσεται </a:t>
            </a:r>
            <a:r>
              <a:rPr lang="el-GR" b="1" dirty="0"/>
              <a:t>σε ετήσια βάση</a:t>
            </a:r>
            <a:r>
              <a:rPr lang="el-GR" dirty="0"/>
              <a:t>.</a:t>
            </a:r>
          </a:p>
          <a:p>
            <a:endParaRPr lang="el-GR" dirty="0"/>
          </a:p>
        </p:txBody>
      </p:sp>
      <p:sp>
        <p:nvSpPr>
          <p:cNvPr id="5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3708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l-GR" dirty="0" smtClean="0"/>
              <a:t>Σύνταξη προϋπολογισμού Έργου/ Προγράμματος 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 algn="just"/>
            <a:r>
              <a:rPr lang="el-GR" dirty="0"/>
              <a:t>Στον προϋπολογισμό κάθε έργου/προγράμματος περιλαμβάνονται τα προβλεπόμενα για το επόμενο οικονομικό έτος έσοδα και έξοδα</a:t>
            </a:r>
            <a:r>
              <a:rPr lang="el-GR" dirty="0" smtClean="0"/>
              <a:t>.</a:t>
            </a:r>
          </a:p>
          <a:p>
            <a:pPr lvl="0" algn="just"/>
            <a:endParaRPr lang="el-GR" dirty="0"/>
          </a:p>
          <a:p>
            <a:pPr lvl="0" algn="just"/>
            <a:r>
              <a:rPr lang="el-GR" dirty="0"/>
              <a:t>Ως ΕΣΟΔΑ του προϋπολογισμού ορίζονται </a:t>
            </a:r>
            <a:r>
              <a:rPr lang="el-GR" b="1" u="sng" dirty="0"/>
              <a:t>οι απαιτήσεις</a:t>
            </a:r>
            <a:r>
              <a:rPr lang="el-GR" u="sng" dirty="0"/>
              <a:t>, </a:t>
            </a:r>
            <a:r>
              <a:rPr lang="el-GR" b="1" u="sng" dirty="0"/>
              <a:t>οι οποίες,</a:t>
            </a:r>
            <a:r>
              <a:rPr lang="el-GR" dirty="0"/>
              <a:t> ανεξαρτήτως της χρονικής περιόδου κατά την οποία δημιουργήθηκαν, </a:t>
            </a:r>
            <a:r>
              <a:rPr lang="el-GR" b="1" u="sng" dirty="0"/>
              <a:t>προβλέπεται να εισπραχθούν</a:t>
            </a:r>
            <a:r>
              <a:rPr lang="el-GR" b="1" dirty="0"/>
              <a:t> κατά το οικονομικό έτος, στο οποίο αναφέρεται ο προϋπολογισμός</a:t>
            </a:r>
            <a:r>
              <a:rPr lang="el-GR" b="1" dirty="0" smtClean="0"/>
              <a:t>.</a:t>
            </a:r>
          </a:p>
          <a:p>
            <a:pPr lvl="0" algn="just"/>
            <a:endParaRPr lang="el-GR" dirty="0"/>
          </a:p>
          <a:p>
            <a:pPr algn="just"/>
            <a:r>
              <a:rPr lang="el-GR" dirty="0"/>
              <a:t>Στα ΕΣΟΔΑ αναγνωρίζονται οι απαιτήσεις που καθίστανται </a:t>
            </a:r>
            <a:r>
              <a:rPr lang="el-GR" b="1" dirty="0"/>
              <a:t>ΑΠΑΙΤΗΤΕΣ </a:t>
            </a:r>
            <a:r>
              <a:rPr lang="el-GR" dirty="0"/>
              <a:t>κατά τη διάρκεια του οικονομικού έτους στο οποίο αναφέρεται ο προϋπολογισμός. </a:t>
            </a:r>
            <a:r>
              <a:rPr lang="el-GR" b="1" dirty="0"/>
              <a:t>Οι απαιτήσεις καθίστανται απαιτητές </a:t>
            </a:r>
            <a:r>
              <a:rPr lang="el-GR" b="1" u="sng" dirty="0"/>
              <a:t>κατά την ημερομηνία </a:t>
            </a:r>
            <a:r>
              <a:rPr lang="el-GR" b="1" u="sng" dirty="0" err="1"/>
              <a:t>λογιστικοποίησής</a:t>
            </a:r>
            <a:r>
              <a:rPr lang="el-GR" b="1" u="sng" dirty="0"/>
              <a:t> τους, βάσει παραστατικών και στοιχείων</a:t>
            </a:r>
            <a:r>
              <a:rPr lang="el-GR" b="1" dirty="0" smtClean="0"/>
              <a:t>.</a:t>
            </a:r>
          </a:p>
          <a:p>
            <a:pPr algn="just"/>
            <a:endParaRPr lang="el-GR" dirty="0"/>
          </a:p>
          <a:p>
            <a:pPr lvl="0" algn="just"/>
            <a:r>
              <a:rPr lang="el-GR" dirty="0"/>
              <a:t> Ως ΕΞΟΔΑ του προϋπολογισμού των Ε.Λ.Κ.Ε. ορίζονται οι </a:t>
            </a:r>
            <a:r>
              <a:rPr lang="el-GR" b="1" u="sng" dirty="0"/>
              <a:t>υποχρεώσεις, οι οποίες</a:t>
            </a:r>
            <a:r>
              <a:rPr lang="el-GR" dirty="0"/>
              <a:t>, ανεξαρτήτως της χρονικής περιόδου κατά την οποία δημιουργήθηκαν, </a:t>
            </a:r>
            <a:r>
              <a:rPr lang="el-GR" b="1" u="sng" dirty="0"/>
              <a:t>προβλέπεται να εξοφληθούν</a:t>
            </a:r>
            <a:r>
              <a:rPr lang="el-GR" b="1" dirty="0"/>
              <a:t> μέσα στο οικονομικό έτος, στο οποίο αναφέρεται ο προϋπολογισμός</a:t>
            </a:r>
            <a:r>
              <a:rPr lang="el-GR" dirty="0"/>
              <a:t>. Στα ΕΞΟΔΑ αναγνωρίζονται </a:t>
            </a:r>
            <a:r>
              <a:rPr lang="el-GR" b="1" dirty="0"/>
              <a:t>οι υποχρεώσεις, οι οποίες</a:t>
            </a:r>
            <a:r>
              <a:rPr lang="el-GR" dirty="0"/>
              <a:t>, κατά τη διάρκεια του οικονομικού έτους στο οποίο αναφέρεται ο προϋπολογισμός, </a:t>
            </a:r>
            <a:r>
              <a:rPr lang="el-GR" b="1" dirty="0" err="1"/>
              <a:t>λογιστικοποιούνται</a:t>
            </a:r>
            <a:r>
              <a:rPr lang="el-GR" b="1" dirty="0"/>
              <a:t>, βάσει σχετικού παραστατικού, τιμολογίου ή ισότιμου τίτλου, σε βάρος του αναλυτικού ορίου δαπανών του προϋπολογισμού.</a:t>
            </a:r>
            <a:endParaRPr lang="el-GR" dirty="0"/>
          </a:p>
          <a:p>
            <a:pPr algn="just"/>
            <a:endParaRPr lang="el-GR" dirty="0"/>
          </a:p>
        </p:txBody>
      </p:sp>
      <p:sp>
        <p:nvSpPr>
          <p:cNvPr id="5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996013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Ευθύνη Επιστημονικού Υπευθύνου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el-GR" dirty="0"/>
              <a:t>Ο Ε.Υ. ορίζεται με απόφαση της Επιτροπής Ερευνών, ευθύνεται για την ορθή υλοποίηση και πιστοποίηση του φυσικού αντικειμένου του έργου και </a:t>
            </a:r>
            <a:r>
              <a:rPr lang="el-GR" u="sng" dirty="0"/>
              <a:t>τη σκοπιμότητα των δαπανών</a:t>
            </a:r>
            <a:r>
              <a:rPr lang="el-GR" dirty="0"/>
              <a:t> που συνδέονται με την εκτέλεση του φυσικού αντικειμένου του έργου και παρακολουθεί το οικονομικό αντικείμενό του.</a:t>
            </a:r>
          </a:p>
          <a:p>
            <a:endParaRPr lang="el-GR" dirty="0"/>
          </a:p>
        </p:txBody>
      </p:sp>
      <p:sp>
        <p:nvSpPr>
          <p:cNvPr id="5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25049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Αναμόρφωση προϋπολογισμού έργου / Προγράμματος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el-GR" dirty="0"/>
              <a:t>Ο εγκεκριμένος προϋπολογισμός κάθε έργου/προγράμματος δύναται να αναμορφώνεται με αιτιολογημένο αίτημα του Επιστημονικού Υπευθύνου και απόφαση της Επιτροπής Ερευνών κατόπιν σύμφωνης γνώμης του </a:t>
            </a:r>
            <a:r>
              <a:rPr lang="el-GR" dirty="0" smtClean="0"/>
              <a:t>Π.Ο.Υ. </a:t>
            </a:r>
            <a:r>
              <a:rPr lang="el-GR" dirty="0"/>
              <a:t>και έγγραφης συμφωνίας του φορέα χρηματοδότησης, όπου αυτή απαιτείται.</a:t>
            </a:r>
          </a:p>
          <a:p>
            <a:pPr algn="just"/>
            <a:endParaRPr lang="el-GR" dirty="0"/>
          </a:p>
        </p:txBody>
      </p:sp>
      <p:sp>
        <p:nvSpPr>
          <p:cNvPr id="5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438245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l-GR" dirty="0" smtClean="0"/>
              <a:t>Ανάληψη υποχρέωσης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lvl="0" indent="0" algn="just">
              <a:buNone/>
            </a:pPr>
            <a:r>
              <a:rPr lang="el-GR" dirty="0"/>
              <a:t>Μετά την έκδοση απόφασης από την Επιτροπή Ερευνών για την αποδοχή διαχείρισης του έργου/προγράμματος και την ένταξη του προϋπολογισμού αυτού στον προϋπολογισμό του ΕΛΚΕ, υποβάλλεται από τον Ε.Υ. τεκμηριωμένο αίτημα για έκδοση απόφασης ανάληψης υποχρέωσης από τον </a:t>
            </a:r>
            <a:r>
              <a:rPr lang="el-GR" dirty="0" err="1"/>
              <a:t>διατάκτη</a:t>
            </a:r>
            <a:r>
              <a:rPr lang="el-GR" dirty="0"/>
              <a:t> σε βάρος των πιστώσεων του προϋπολογισμού του έργου/προγράμματος το οποίο θα αφορά στο σύνολο των πιστώσεων του έργου/προγράμματος με αναλυτική κατανομή τους ανά κατηγορία δαπάνης και λογαριασμό </a:t>
            </a:r>
            <a:r>
              <a:rPr lang="el-GR" dirty="0" smtClean="0"/>
              <a:t>. των </a:t>
            </a:r>
            <a:r>
              <a:rPr lang="el-GR" dirty="0"/>
              <a:t>δαπανών. </a:t>
            </a:r>
          </a:p>
        </p:txBody>
      </p:sp>
      <p:sp>
        <p:nvSpPr>
          <p:cNvPr id="5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99881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Εκτέλεση δαπάνης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 algn="just">
              <a:buNone/>
            </a:pPr>
            <a:r>
              <a:rPr lang="el-GR" dirty="0"/>
              <a:t>Μετά την ανάληψη υποχρέωσης, για την πραγματοποίηση και εκτέλεση της κάθε δαπάνης, ανάλογα με την φύση αυτής, ο Ε.Υ. υποβάλλει τεκμηριωμένο αίτημα προς την Επιτροπής Ερευνών για έγκριση της δαπάνης από την τελευταία. Μετά την έγκριση της δαπάνης από την Επιτροπή Ερευνών, ο Ε.Υ.  ακολουθεί την διαδικασία που επιβάλει ο ν. 4485/2017 ανάλογα με την φύση της δαπάνης είτε πρόκειται για αμοιβή στο πλαίσιο απασχόλησης επιστημονικού, διοικητικού και λοιπού προσωπικού είτε για προμήθεια αγαθών ή </a:t>
            </a:r>
            <a:r>
              <a:rPr lang="el-GR" dirty="0" smtClean="0"/>
              <a:t>παροχή υπηρεσιών </a:t>
            </a:r>
            <a:endParaRPr lang="el-GR" dirty="0"/>
          </a:p>
        </p:txBody>
      </p:sp>
      <p:sp>
        <p:nvSpPr>
          <p:cNvPr id="5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155884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Άκυρη δαπάνη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just"/>
            <a:r>
              <a:rPr lang="el-GR" dirty="0"/>
              <a:t>Για κάθε έργο/πρόγραμμα η αναλαμβανόμενη οικονομική υποχρέωση, ανεξαρτήτως ποσού, </a:t>
            </a:r>
            <a:r>
              <a:rPr lang="el-GR" u="sng" dirty="0"/>
              <a:t>εκτελείται </a:t>
            </a:r>
            <a:r>
              <a:rPr lang="el-GR" b="1" u="sng" dirty="0"/>
              <a:t>ΕΝΤΟΣ</a:t>
            </a:r>
            <a:r>
              <a:rPr lang="el-GR" u="sng" dirty="0"/>
              <a:t> των ορίων του εγκεκριμένου προϋπολογισμού ανά κατηγορία δαπάνης</a:t>
            </a:r>
            <a:r>
              <a:rPr lang="el-GR" dirty="0"/>
              <a:t>. Κάθε πληρωμή ελέγχεται και παρακολουθείται με βάση τον εγκεκριμένο προϋπολογισμό κάθε έργου/προγράμματος</a:t>
            </a:r>
            <a:r>
              <a:rPr lang="el-GR" dirty="0" smtClean="0"/>
              <a:t>.</a:t>
            </a:r>
          </a:p>
          <a:p>
            <a:pPr lvl="0" algn="just"/>
            <a:endParaRPr lang="el-GR" dirty="0"/>
          </a:p>
          <a:p>
            <a:pPr lvl="0" algn="just"/>
            <a:r>
              <a:rPr lang="el-GR" b="1" dirty="0"/>
              <a:t>Απαγορεύεται οποιαδήποτε πληρωμή καθ’ υπέρβαση του συνολικού προϋπολογισμού του κάθε έργου/προγράμματος</a:t>
            </a:r>
            <a:r>
              <a:rPr lang="el-GR" dirty="0"/>
              <a:t>. Πληρωμή που πραγματοποιείται καθ’ υπέρβαση του συνολικού εγκεκριμένου προϋπολογισμού του κάθε έργου/προγράμματος είναι αυτοδίκαια και απόλυτα </a:t>
            </a:r>
            <a:r>
              <a:rPr lang="el-GR" b="1" dirty="0"/>
              <a:t>ΑΚΥΡΗ. </a:t>
            </a:r>
            <a:r>
              <a:rPr lang="el-GR" dirty="0"/>
              <a:t> Ο </a:t>
            </a:r>
            <a:r>
              <a:rPr lang="el-GR" dirty="0" err="1"/>
              <a:t>διατάκτης</a:t>
            </a:r>
            <a:r>
              <a:rPr lang="el-GR" dirty="0"/>
              <a:t>, ο Προϊστάμενος Οικονομικών Υπηρεσιών του Ε.Λ.Κ.Ε. και κάθε άλλο συμπράττον όργανο ευθύνονται ατομικά, αλληλέγγυα και εις </a:t>
            </a:r>
            <a:r>
              <a:rPr lang="el-GR" dirty="0" err="1"/>
              <a:t>ολόκληρον</a:t>
            </a:r>
            <a:r>
              <a:rPr lang="el-GR" dirty="0"/>
              <a:t> έναντι του Ε.Λ.Κ.Ε..</a:t>
            </a:r>
          </a:p>
          <a:p>
            <a:endParaRPr lang="el-GR" dirty="0"/>
          </a:p>
        </p:txBody>
      </p:sp>
      <p:sp>
        <p:nvSpPr>
          <p:cNvPr id="5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878472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896</TotalTime>
  <Words>831</Words>
  <Application>Microsoft Office PowerPoint</Application>
  <PresentationFormat>Προβολή στην οθόνη (4:3)</PresentationFormat>
  <Paragraphs>59</Paragraphs>
  <Slides>10</Slides>
  <Notes>4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Αστικό</vt:lpstr>
      <vt:lpstr>Η λειτουργία του ΕΛΚΕ σύμφωνα με το νέο νομοθετικό πλαίσιο  (Ν. 4485/2017)</vt:lpstr>
      <vt:lpstr>Κατάρτιση προϋπολογισμού ΕΛΚΕ</vt:lpstr>
      <vt:lpstr>Κατάρτιση προϋπολογισμού έργου/ Προγράμματος από Ε.Υ. </vt:lpstr>
      <vt:lpstr>Σύνταξη προϋπολογισμού Έργου/ Προγράμματος  </vt:lpstr>
      <vt:lpstr>Ευθύνη Επιστημονικού Υπευθύνου</vt:lpstr>
      <vt:lpstr>Αναμόρφωση προϋπολογισμού έργου / Προγράμματος</vt:lpstr>
      <vt:lpstr>Ανάληψη υποχρέωσης</vt:lpstr>
      <vt:lpstr>Εκτέλεση δαπάνης</vt:lpstr>
      <vt:lpstr>Άκυρη δαπάνη</vt:lpstr>
      <vt:lpstr>Ευχαριστούμε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Οδηγός Διενέργειας  Εσωτερικού Ελέγχου</dc:title>
  <dc:creator>Θανάσης Φωτόπουλος</dc:creator>
  <cp:lastModifiedBy>Θανάσης Φωτόπουλος</cp:lastModifiedBy>
  <cp:revision>63</cp:revision>
  <dcterms:created xsi:type="dcterms:W3CDTF">2015-10-19T08:50:34Z</dcterms:created>
  <dcterms:modified xsi:type="dcterms:W3CDTF">2017-09-27T04:51:16Z</dcterms:modified>
</cp:coreProperties>
</file>