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88" r:id="rId3"/>
    <p:sldId id="289" r:id="rId4"/>
    <p:sldId id="290" r:id="rId5"/>
    <p:sldId id="291" r:id="rId6"/>
    <p:sldId id="283" r:id="rId7"/>
    <p:sldId id="286" r:id="rId8"/>
    <p:sldId id="287" r:id="rId9"/>
    <p:sldId id="280" r:id="rId10"/>
    <p:sldId id="284" r:id="rId11"/>
    <p:sldId id="295" r:id="rId12"/>
    <p:sldId id="292" r:id="rId13"/>
    <p:sldId id="294" r:id="rId14"/>
    <p:sldId id="296" r:id="rId15"/>
    <p:sldId id="297" r:id="rId16"/>
    <p:sldId id="298" r:id="rId17"/>
    <p:sldId id="299" r:id="rId18"/>
    <p:sldId id="300" r:id="rId19"/>
    <p:sldId id="276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Μεσαίο στυλ 2 - Έμφασ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Μεσαίο στυλ 2 - Έμφαση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45" autoAdjust="0"/>
  </p:normalViewPr>
  <p:slideViewPr>
    <p:cSldViewPr>
      <p:cViewPr varScale="1">
        <p:scale>
          <a:sx n="96" d="100"/>
          <a:sy n="96" d="100"/>
        </p:scale>
        <p:origin x="-40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3"/>
          <c:dLbls>
            <c:dLbl>
              <c:idx val="0"/>
              <c:layout>
                <c:manualLayout>
                  <c:x val="-3.5313100832455825E-3"/>
                  <c:y val="-0.32491158999861858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0.12664738763941932"/>
                  <c:y val="0.1732456140350877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200" b="0"/>
                </a:pPr>
                <a:endParaRPr lang="el-GR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Θανάσης!$B$1:$C$1</c:f>
              <c:strCache>
                <c:ptCount val="2"/>
                <c:pt idx="0">
                  <c:v>Τηλεφωνικά</c:v>
                </c:pt>
                <c:pt idx="1">
                  <c:v>Ηλεκτρονικό Ταχυδρομείο</c:v>
                </c:pt>
              </c:strCache>
            </c:strRef>
          </c:cat>
          <c:val>
            <c:numRef>
              <c:f>Θανάσης!$B$2:$C$2</c:f>
              <c:numCache>
                <c:formatCode>General</c:formatCode>
                <c:ptCount val="2"/>
                <c:pt idx="0">
                  <c:v>497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21565289368769022"/>
          <c:y val="0.85355873278998018"/>
          <c:w val="0.57401669102739405"/>
          <c:h val="5.2874015748031494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8204531470691544E-2"/>
          <c:y val="0.12279765638481745"/>
          <c:w val="0.83150002366498355"/>
          <c:h val="0.82397905099472168"/>
        </c:manualLayout>
      </c:layout>
      <c:pie3DChart>
        <c:varyColors val="1"/>
        <c:ser>
          <c:idx val="0"/>
          <c:order val="0"/>
          <c:explosion val="25"/>
          <c:dLbls>
            <c:dLbl>
              <c:idx val="3"/>
              <c:layout>
                <c:manualLayout>
                  <c:x val="7.4771850875728949E-2"/>
                  <c:y val="-4.803406769896031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5"/>
              <c:layout>
                <c:manualLayout>
                  <c:x val="-6.9799401898678989E-2"/>
                  <c:y val="6.397463183565840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200"/>
                </a:pPr>
                <a:endParaRPr lang="el-GR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Θανάσης!$A$7:$A$13</c:f>
              <c:strCache>
                <c:ptCount val="7"/>
                <c:pt idx="0">
                  <c:v>ΤΜΗΜΑ ΓΡΑΜΜΑΤΕΙΑΣ</c:v>
                </c:pt>
                <c:pt idx="1">
                  <c:v>ΤΜΗΜΑ ΕΣΟΔΩΝ</c:v>
                </c:pt>
                <c:pt idx="2">
                  <c:v>ΤΜΗΜΑ ΛΟΓΙΣΤΗΡΙΟΥ &amp; ΑΝΘΡΩΠΙΝΩΝ ΠΟΡΩΝ</c:v>
                </c:pt>
                <c:pt idx="3">
                  <c:v>ΤΜΗΜΑ ΠΛΗΡΟΦΟΡΙΑΚΩΝ ΣΥΣΤΗΜΑΤΩΝ</c:v>
                </c:pt>
                <c:pt idx="4">
                  <c:v>ΤΜΗΜΑ ΣΤΗΡΙΞΗΣ ΕΡΓΩΝ</c:v>
                </c:pt>
                <c:pt idx="5">
                  <c:v>ΤΜΗΜΑ ΣΧΕΔΙΑΣΜΟΥ &amp; ΠΡΟΜΗΘΕΙΩΝ</c:v>
                </c:pt>
                <c:pt idx="6">
                  <c:v>ΓΕΝΙΚΑ ΘΕΜΑΤΑ</c:v>
                </c:pt>
              </c:strCache>
            </c:strRef>
          </c:cat>
          <c:val>
            <c:numRef>
              <c:f>Θανάσης!$B$7:$B$13</c:f>
              <c:numCache>
                <c:formatCode>General</c:formatCode>
                <c:ptCount val="7"/>
                <c:pt idx="0">
                  <c:v>29</c:v>
                </c:pt>
                <c:pt idx="1">
                  <c:v>46</c:v>
                </c:pt>
                <c:pt idx="2">
                  <c:v>159</c:v>
                </c:pt>
                <c:pt idx="3">
                  <c:v>1</c:v>
                </c:pt>
                <c:pt idx="4">
                  <c:v>266</c:v>
                </c:pt>
                <c:pt idx="5">
                  <c:v>12</c:v>
                </c:pt>
                <c:pt idx="6">
                  <c:v>15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978459344283657E-2"/>
          <c:y val="8.4202331499381416E-2"/>
          <c:w val="0.90702154065571639"/>
          <c:h val="0.84926705625572063"/>
        </c:manualLayout>
      </c:layout>
      <c:pie3DChart>
        <c:varyColors val="1"/>
        <c:ser>
          <c:idx val="2"/>
          <c:order val="2"/>
          <c:explosion val="25"/>
          <c:dLbls>
            <c:dLbl>
              <c:idx val="0"/>
              <c:layout>
                <c:manualLayout>
                  <c:x val="-0.15367190526636976"/>
                  <c:y val="-0.17582402108206516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7.8514113020731552E-2"/>
                  <c:y val="0.21411834521881695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200"/>
                </a:pPr>
                <a:endParaRPr lang="el-GR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Θανάσης!$B$17:$C$17</c:f>
              <c:strCache>
                <c:ptCount val="2"/>
                <c:pt idx="0">
                  <c:v>Απάντηση από Help Desk</c:v>
                </c:pt>
                <c:pt idx="1">
                  <c:v>Αποστολή σε Τμήμα</c:v>
                </c:pt>
              </c:strCache>
            </c:strRef>
          </c:cat>
          <c:val>
            <c:numRef>
              <c:f>Θανάσης!$B$18:$C$18</c:f>
              <c:numCache>
                <c:formatCode>General</c:formatCode>
                <c:ptCount val="2"/>
                <c:pt idx="0">
                  <c:v>497</c:v>
                </c:pt>
                <c:pt idx="1">
                  <c:v>55</c:v>
                </c:pt>
              </c:numCache>
            </c:numRef>
          </c:val>
        </c:ser>
        <c:ser>
          <c:idx val="3"/>
          <c:order val="3"/>
          <c:explosion val="25"/>
          <c:cat>
            <c:strRef>
              <c:f>Θανάσης!$B$17:$C$17</c:f>
              <c:strCache>
                <c:ptCount val="2"/>
                <c:pt idx="0">
                  <c:v>Απάντηση από Help Desk</c:v>
                </c:pt>
                <c:pt idx="1">
                  <c:v>Αποστολή σε Τμήμα</c:v>
                </c:pt>
              </c:strCache>
            </c:strRef>
          </c:cat>
          <c:val>
            <c:numRef>
              <c:f>Θανάσης!$B$18:$C$18</c:f>
              <c:numCache>
                <c:formatCode>General</c:formatCode>
                <c:ptCount val="2"/>
                <c:pt idx="0">
                  <c:v>497</c:v>
                </c:pt>
                <c:pt idx="1">
                  <c:v>55</c:v>
                </c:pt>
              </c:numCache>
            </c:numRef>
          </c:val>
        </c:ser>
        <c:ser>
          <c:idx val="1"/>
          <c:order val="1"/>
          <c:explosion val="25"/>
          <c:cat>
            <c:strRef>
              <c:f>Θανάσης!$B$17:$C$17</c:f>
              <c:strCache>
                <c:ptCount val="2"/>
                <c:pt idx="0">
                  <c:v>Απάντηση από Help Desk</c:v>
                </c:pt>
                <c:pt idx="1">
                  <c:v>Αποστολή σε Τμήμα</c:v>
                </c:pt>
              </c:strCache>
            </c:strRef>
          </c:cat>
          <c:val>
            <c:numRef>
              <c:f>Θανάσης!$B$18:$C$18</c:f>
              <c:numCache>
                <c:formatCode>General</c:formatCode>
                <c:ptCount val="2"/>
                <c:pt idx="0">
                  <c:v>497</c:v>
                </c:pt>
                <c:pt idx="1">
                  <c:v>55</c:v>
                </c:pt>
              </c:numCache>
            </c:numRef>
          </c:val>
        </c:ser>
        <c:ser>
          <c:idx val="0"/>
          <c:order val="0"/>
          <c:explosion val="25"/>
          <c:cat>
            <c:strRef>
              <c:f>Θανάσης!$B$17:$C$17</c:f>
              <c:strCache>
                <c:ptCount val="2"/>
                <c:pt idx="0">
                  <c:v>Απάντηση από Help Desk</c:v>
                </c:pt>
                <c:pt idx="1">
                  <c:v>Αποστολή σε Τμήμα</c:v>
                </c:pt>
              </c:strCache>
            </c:strRef>
          </c:cat>
          <c:val>
            <c:numRef>
              <c:f>Θανάσης!$B$18:$C$18</c:f>
              <c:numCache>
                <c:formatCode>General</c:formatCode>
                <c:ptCount val="2"/>
                <c:pt idx="0">
                  <c:v>497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743055474199173E-2"/>
          <c:y val="0.13470660549908547"/>
          <c:w val="0.90017899205358909"/>
          <c:h val="0.83279062097088541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200"/>
                  </a:pPr>
                  <a:endParaRPr lang="el-GR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4721666545608367E-2"/>
                  <c:y val="-6.583476274815726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-9.7327267080980431E-6"/>
                  <c:y val="-2.405345856351306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0.1083130823527461"/>
                  <c:y val="3.2852243483367607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Θανάσης!$A$27:$A$30</c:f>
              <c:strCache>
                <c:ptCount val="4"/>
                <c:pt idx="0">
                  <c:v>Ίδια Μέρα</c:v>
                </c:pt>
                <c:pt idx="1">
                  <c:v>1 Μέρα</c:v>
                </c:pt>
                <c:pt idx="2">
                  <c:v>2 Μέρες </c:v>
                </c:pt>
                <c:pt idx="3">
                  <c:v>&gt;2 Μέρες</c:v>
                </c:pt>
              </c:strCache>
            </c:strRef>
          </c:cat>
          <c:val>
            <c:numRef>
              <c:f>Θανάσης!$B$27:$B$30</c:f>
              <c:numCache>
                <c:formatCode>General</c:formatCode>
                <c:ptCount val="4"/>
                <c:pt idx="0">
                  <c:v>379</c:v>
                </c:pt>
                <c:pt idx="1">
                  <c:v>55</c:v>
                </c:pt>
                <c:pt idx="2">
                  <c:v>21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 rtl="0">
            <a:defRPr/>
          </a:pPr>
          <a:endParaRPr lang="el-GR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8C26F-8378-4CF9-984D-B4D92DB819AA}" type="datetimeFigureOut">
              <a:rPr lang="el-GR" smtClean="0"/>
              <a:t>26/9/2017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021C1-993A-4512-9F7A-B583822189A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4795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8167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Στη συνέχεια το τμήμα</a:t>
            </a:r>
            <a:r>
              <a:rPr lang="el-GR" baseline="0" dirty="0" smtClean="0"/>
              <a:t> απαντά απευθείας στον ενδιαφερόμενο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Εναλλακτική τελευταία</a:t>
            </a:r>
            <a:r>
              <a:rPr lang="el-GR" baseline="0" dirty="0" smtClean="0"/>
              <a:t> </a:t>
            </a:r>
            <a:r>
              <a:rPr lang="el-GR" baseline="0" dirty="0" err="1" smtClean="0"/>
              <a:t>διαφάνα</a:t>
            </a:r>
            <a:endParaRPr lang="el-GR" baseline="0" dirty="0" smtClean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Εναλλακτική τελευταία</a:t>
            </a:r>
            <a:r>
              <a:rPr lang="el-GR" baseline="0" dirty="0" smtClean="0"/>
              <a:t> </a:t>
            </a:r>
            <a:r>
              <a:rPr lang="el-GR" baseline="0" dirty="0" err="1" smtClean="0"/>
              <a:t>διαφάνα</a:t>
            </a:r>
            <a:endParaRPr lang="el-GR" baseline="0" dirty="0" smtClean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Εναλλακτική τελευταία</a:t>
            </a:r>
            <a:r>
              <a:rPr lang="el-GR" baseline="0" dirty="0" smtClean="0"/>
              <a:t> </a:t>
            </a:r>
            <a:r>
              <a:rPr lang="el-GR" baseline="0" dirty="0" err="1" smtClean="0"/>
              <a:t>διαφάνα</a:t>
            </a:r>
            <a:endParaRPr lang="el-GR" baseline="0" dirty="0" smtClean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Outro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34355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Υποβάλλεται</a:t>
            </a:r>
            <a:r>
              <a:rPr lang="el-GR" baseline="0" dirty="0" smtClean="0"/>
              <a:t> το ερώτημα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Δίνεται απευθείας απάντηση ή….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Ή προωθείται στο αντίστοιχο Τμήμα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Και παράλληλα ενημερώνεται ο ενδιαφερόμενος με </a:t>
            </a:r>
            <a:r>
              <a:rPr lang="en-US" dirty="0" smtClean="0"/>
              <a:t>email.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Ορθογώνιο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Ορθογώνιο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Ορθογώνιο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Ορθογώνιο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Ορθογώνιο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Στρογγυλεμένο ορθογώνιο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Στρογγυλεμένο ορθογώνιο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Ορθογώνιο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Ορθογώνιο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Ορθογώνιο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Ορθογώνιο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Τίτλος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28" name="Θέση ημερομηνίας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C2376CC-40EC-4189-9DC0-81398BF5678A}" type="datetime1">
              <a:rPr lang="el-GR" smtClean="0"/>
              <a:t>26/9/2017</a:t>
            </a:fld>
            <a:endParaRPr lang="el-GR"/>
          </a:p>
        </p:txBody>
      </p:sp>
      <p:sp>
        <p:nvSpPr>
          <p:cNvPr id="17" name="Θέση υποσέλιδου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29" name="Θέση αριθμού διαφάνειας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ABD9-46B7-491B-84FA-2E059FA1F149}" type="datetime1">
              <a:rPr lang="el-GR" smtClean="0"/>
              <a:t>26/9/2017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AE02-A746-4914-A012-38FA7EA977D4}" type="datetime1">
              <a:rPr lang="el-GR" smtClean="0"/>
              <a:t>26/9/2017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F548E-0C9B-4D45-B8CD-600A45F82885}" type="datetime1">
              <a:rPr lang="el-GR" smtClean="0"/>
              <a:t>26/9/2017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7F83-8924-44E6-B321-5285B38A7EA5}" type="datetime1">
              <a:rPr lang="el-GR" smtClean="0"/>
              <a:t>26/9/2017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1DC1-625C-4805-A10E-534DEF3777C7}" type="datetime1">
              <a:rPr lang="el-GR" smtClean="0"/>
              <a:t>26/9/2017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6" name="Θέση ημερομηνίας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059AFAA-226D-4ACE-AA61-61AF8F3211BE}" type="datetime1">
              <a:rPr lang="el-GR" smtClean="0"/>
              <a:t>26/9/2017</a:t>
            </a:fld>
            <a:endParaRPr lang="el-GR"/>
          </a:p>
        </p:txBody>
      </p:sp>
      <p:sp>
        <p:nvSpPr>
          <p:cNvPr id="27" name="Θέση αριθμού διαφάνειας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  <p:sp>
        <p:nvSpPr>
          <p:cNvPr id="28" name="Θέση υποσέλιδου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AB230A3-0971-45CD-85DF-857BFFBF18AE}" type="datetime1">
              <a:rPr lang="el-GR" smtClean="0"/>
              <a:t>26/9/2017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11022-5200-44C3-B5B6-7570E9FBC901}" type="datetime1">
              <a:rPr lang="el-GR" smtClean="0"/>
              <a:t>26/9/2017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B4C7D-B841-4DE0-94EC-E92CC911607B}" type="datetime1">
              <a:rPr lang="el-GR" smtClean="0"/>
              <a:t>26/9/2017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AA41-A16C-4D05-8E95-AB52D7C56370}" type="datetime1">
              <a:rPr lang="el-GR" smtClean="0"/>
              <a:t>26/9/2017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Ορθογώνιο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Ορθογώνιο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Ορθογώνιο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Ορθογώνιο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Ορθογώνιο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Στρογγυλεμένο ορθογώνιο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Στρογγυλεμένο ορθογώνιο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Ορθογώνιο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Ορθογώνιο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Ορθογώνιο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Ορθογώνιο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Ορθογώνιο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Ορθογώνιο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Θέση τίτλου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Θέση ημερομηνίας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C1C0588-3F9C-4B57-B8EF-BA09A3E98EB7}" type="datetime1">
              <a:rPr lang="el-GR" smtClean="0"/>
              <a:t>26/9/2017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23" name="Θέση αριθμού διαφάνειας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9.jpeg"/><Relationship Id="rId4" Type="http://schemas.microsoft.com/office/2007/relationships/hdphoto" Target="../media/hdphoto2.wdp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2.jpeg"/><Relationship Id="rId4" Type="http://schemas.microsoft.com/office/2007/relationships/hdphoto" Target="../media/hdphoto2.wdp"/><Relationship Id="rId9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microsoft.com/office/2007/relationships/hdphoto" Target="../media/hdphoto3.wdp"/><Relationship Id="rId4" Type="http://schemas.microsoft.com/office/2007/relationships/hdphoto" Target="../media/hdphoto2.wdp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6.png"/><Relationship Id="rId10" Type="http://schemas.openxmlformats.org/officeDocument/2006/relationships/image" Target="../media/image9.jpeg"/><Relationship Id="rId4" Type="http://schemas.microsoft.com/office/2007/relationships/hdphoto" Target="../media/hdphoto2.wdp"/><Relationship Id="rId9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ke.uoa.gr/evaluation.aspx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hyperlink" Target="http://www.elke.uoa.gr/feedback.aspx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gif"/><Relationship Id="rId4" Type="http://schemas.microsoft.com/office/2007/relationships/hdphoto" Target="../media/hdphoto2.wdp"/><Relationship Id="rId9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gif"/><Relationship Id="rId4" Type="http://schemas.microsoft.com/office/2007/relationships/hdphoto" Target="../media/hdphoto2.wdp"/><Relationship Id="rId9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_UOA_COL_bw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-396552" y="0"/>
            <a:ext cx="3672408" cy="528491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sp>
        <p:nvSpPr>
          <p:cNvPr id="5" name="Υπότιτλος 4"/>
          <p:cNvSpPr>
            <a:spLocks noGrp="1"/>
          </p:cNvSpPr>
          <p:nvPr>
            <p:ph type="subTitle" idx="1"/>
          </p:nvPr>
        </p:nvSpPr>
        <p:spPr>
          <a:xfrm>
            <a:off x="647056" y="10954"/>
            <a:ext cx="8496944" cy="537726"/>
          </a:xfrm>
        </p:spPr>
        <p:txBody>
          <a:bodyPr/>
          <a:lstStyle/>
          <a:p>
            <a:pPr algn="r"/>
            <a:r>
              <a:rPr lang="el-GR" dirty="0" smtClean="0">
                <a:solidFill>
                  <a:schemeClr val="bg1"/>
                </a:solidFill>
              </a:rPr>
              <a:t>Ειδικός Λογαριασμός Κονδυλίων Έρευνας </a:t>
            </a:r>
          </a:p>
        </p:txBody>
      </p:sp>
      <p:sp>
        <p:nvSpPr>
          <p:cNvPr id="6" name="Τίτλος 1"/>
          <p:cNvSpPr>
            <a:spLocks noGrp="1"/>
          </p:cNvSpPr>
          <p:nvPr>
            <p:ph type="ctrTitle"/>
          </p:nvPr>
        </p:nvSpPr>
        <p:spPr>
          <a:xfrm>
            <a:off x="2987824" y="548681"/>
            <a:ext cx="5937920" cy="2880319"/>
          </a:xfrm>
        </p:spPr>
        <p:txBody>
          <a:bodyPr>
            <a:noAutofit/>
          </a:bodyPr>
          <a:lstStyle/>
          <a:p>
            <a:pPr algn="r"/>
            <a:r>
              <a:rPr lang="el-G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λειτουργία του ΕΛΚΕ σύμφωνα με το νέο νομοθετικό πλαίσιο </a:t>
            </a:r>
            <a: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l-G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Ν. 4485/2017)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7944" y="6399157"/>
            <a:ext cx="5076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/>
              <a:t>Ημερίδα 27 </a:t>
            </a:r>
            <a:r>
              <a:rPr lang="el-GR" sz="1400" dirty="0"/>
              <a:t>Σεπτεμβρίου </a:t>
            </a:r>
            <a:r>
              <a:rPr lang="el-GR" sz="1400" dirty="0" smtClean="0"/>
              <a:t>2017 - Αμφιθέατρο </a:t>
            </a:r>
            <a:r>
              <a:rPr lang="el-GR" sz="1400" dirty="0" err="1" smtClean="0"/>
              <a:t>Καραθεοδωρή</a:t>
            </a:r>
            <a:endParaRPr lang="el-GR" sz="1400" dirty="0"/>
          </a:p>
        </p:txBody>
      </p:sp>
      <p:sp>
        <p:nvSpPr>
          <p:cNvPr id="7" name="Υπότιτλος 4"/>
          <p:cNvSpPr txBox="1">
            <a:spLocks/>
          </p:cNvSpPr>
          <p:nvPr/>
        </p:nvSpPr>
        <p:spPr>
          <a:xfrm>
            <a:off x="107504" y="4725144"/>
            <a:ext cx="9081392" cy="1008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2800" dirty="0" smtClean="0"/>
              <a:t>Λειτουργία </a:t>
            </a:r>
            <a:r>
              <a:rPr lang="en-US" sz="2800" dirty="0" smtClean="0"/>
              <a:t>Help Desk </a:t>
            </a:r>
            <a:r>
              <a:rPr lang="el-GR" sz="2800" dirty="0" smtClean="0"/>
              <a:t>και </a:t>
            </a:r>
          </a:p>
          <a:p>
            <a:pPr algn="ctr"/>
            <a:r>
              <a:rPr lang="el-GR" sz="2800" dirty="0" smtClean="0"/>
              <a:t>Σύστημα Διαχείρισης Ποιότητας ΕΛΚΕ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46182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Διαδικασία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 Desk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6" name="Picture 2" descr="C:\Users\fotopoulosth\AppData\Local\Microsoft\Windows\Temporary Internet Files\Content.IE5\MW3IHZSF\User_icon_2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13" y="2420888"/>
            <a:ext cx="112474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otopoulosth\AppData\Local\Microsoft\Windows\Temporary Internet Files\Content.IE5\MW3IHZSF\helpdesk[1].png"/>
          <p:cNvPicPr>
            <a:picLocks noChangeAspect="1" noChangeArrowheads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803" y="2450372"/>
            <a:ext cx="610157" cy="106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5" descr="Image result for clip art depart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cxnSp>
        <p:nvCxnSpPr>
          <p:cNvPr id="10" name="Γωνιακή σύνδεση 9"/>
          <p:cNvCxnSpPr>
            <a:stCxn id="1027" idx="1"/>
            <a:endCxn id="1026" idx="3"/>
          </p:cNvCxnSpPr>
          <p:nvPr/>
        </p:nvCxnSpPr>
        <p:spPr>
          <a:xfrm rot="10800000">
            <a:off x="1621557" y="2983260"/>
            <a:ext cx="1980246" cy="12700"/>
          </a:xfrm>
          <a:prstGeom prst="bentConnector3">
            <a:avLst>
              <a:gd name="adj1" fmla="val 1259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fotopoulosth\AppData\Local\Microsoft\Windows\Temporary Internet Files\Content.IE5\F313STIH\Email_Shiny_Icon.svg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098" y="3041379"/>
            <a:ext cx="747661" cy="74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Γωνιακή σύνδεση 4"/>
          <p:cNvCxnSpPr>
            <a:endCxn id="1026" idx="2"/>
          </p:cNvCxnSpPr>
          <p:nvPr/>
        </p:nvCxnSpPr>
        <p:spPr>
          <a:xfrm rot="5400000" flipH="1">
            <a:off x="3933913" y="670904"/>
            <a:ext cx="444698" cy="6194154"/>
          </a:xfrm>
          <a:prstGeom prst="bentConnector3">
            <a:avLst>
              <a:gd name="adj1" fmla="val -127855"/>
            </a:avLst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fotopoulosth\AppData\Local\Microsoft\Windows\Temporary Internet Files\Content.IE5\F313STIH\Email_Shiny_Icon.svg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443" y="4607912"/>
            <a:ext cx="747661" cy="74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fotopoulosth\AppData\Local\Microsoft\Windows\Temporary Internet Files\Content.IE5\F313STIH\Telephone_2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255" y="4610495"/>
            <a:ext cx="762721" cy="76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Ευθύγραμμο βέλος σύνδεσης 17"/>
          <p:cNvCxnSpPr/>
          <p:nvPr/>
        </p:nvCxnSpPr>
        <p:spPr>
          <a:xfrm>
            <a:off x="1583821" y="2678577"/>
            <a:ext cx="194421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Ευθύγραμμο βέλος σύνδεσης 18"/>
          <p:cNvCxnSpPr/>
          <p:nvPr/>
        </p:nvCxnSpPr>
        <p:spPr>
          <a:xfrm>
            <a:off x="4527910" y="3159100"/>
            <a:ext cx="162826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Image result for coworkers clipart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912444"/>
            <a:ext cx="1944216" cy="193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55691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Διαδικασία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 Desk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6" name="Picture 2" descr="C:\Users\fotopoulosth\AppData\Local\Microsoft\Windows\Temporary Internet Files\Content.IE5\MW3IHZSF\User_icon_2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13" y="2420888"/>
            <a:ext cx="112474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5" descr="Image result for clip art depart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cxnSp>
        <p:nvCxnSpPr>
          <p:cNvPr id="11" name="Γωνιακή σύνδεση 10"/>
          <p:cNvCxnSpPr>
            <a:endCxn id="2052" idx="0"/>
          </p:cNvCxnSpPr>
          <p:nvPr/>
        </p:nvCxnSpPr>
        <p:spPr>
          <a:xfrm rot="16200000" flipH="1">
            <a:off x="6847416" y="4396252"/>
            <a:ext cx="811846" cy="1"/>
          </a:xfrm>
          <a:prstGeom prst="bentConnector3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3" descr="C:\Users\fotopoulosth\AppData\Local\Microsoft\Windows\Temporary Internet Files\Content.IE5\MW3IHZSF\helpdesk[1].png"/>
          <p:cNvPicPr>
            <a:picLocks noChangeAspect="1" noChangeArrowheads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803" y="2450372"/>
            <a:ext cx="610157" cy="106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fotopoulosth\AppData\Local\Microsoft\Windows\Temporary Internet Files\Content.IE5\MW3IHZSF\1353901897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708" y="4802176"/>
            <a:ext cx="807264" cy="143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Γωνιακή σύνδεση 20"/>
          <p:cNvCxnSpPr/>
          <p:nvPr/>
        </p:nvCxnSpPr>
        <p:spPr>
          <a:xfrm rot="10800000">
            <a:off x="1621557" y="2983260"/>
            <a:ext cx="1980246" cy="12700"/>
          </a:xfrm>
          <a:prstGeom prst="bentConnector3">
            <a:avLst>
              <a:gd name="adj1" fmla="val 1259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Users\fotopoulosth\AppData\Local\Microsoft\Windows\Temporary Internet Files\Content.IE5\F313STIH\Email_Shiny_Icon.svg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098" y="3041379"/>
            <a:ext cx="747661" cy="74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Ευθύγραμμο βέλος σύνδεσης 23"/>
          <p:cNvCxnSpPr/>
          <p:nvPr/>
        </p:nvCxnSpPr>
        <p:spPr>
          <a:xfrm>
            <a:off x="1583821" y="2678577"/>
            <a:ext cx="194421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Ευθύγραμμο βέλος σύνδεσης 24"/>
          <p:cNvCxnSpPr/>
          <p:nvPr/>
        </p:nvCxnSpPr>
        <p:spPr>
          <a:xfrm>
            <a:off x="4527910" y="3159100"/>
            <a:ext cx="162826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" descr="Image result for coworkers clipart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912444"/>
            <a:ext cx="1944216" cy="193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66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Διαδικασία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 Desk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6" name="Picture 2" descr="C:\Users\fotopoulosth\AppData\Local\Microsoft\Windows\Temporary Internet Files\Content.IE5\MW3IHZSF\User_icon_2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13" y="2420888"/>
            <a:ext cx="112474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5" descr="Image result for clip art depart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cxnSp>
        <p:nvCxnSpPr>
          <p:cNvPr id="11" name="Γωνιακή σύνδεση 10"/>
          <p:cNvCxnSpPr>
            <a:endCxn id="2052" idx="0"/>
          </p:cNvCxnSpPr>
          <p:nvPr/>
        </p:nvCxnSpPr>
        <p:spPr>
          <a:xfrm rot="16200000" flipH="1">
            <a:off x="6847416" y="4396252"/>
            <a:ext cx="811846" cy="1"/>
          </a:xfrm>
          <a:prstGeom prst="bentConnector3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3" descr="C:\Users\fotopoulosth\AppData\Local\Microsoft\Windows\Temporary Internet Files\Content.IE5\MW3IHZSF\helpdesk[1].png"/>
          <p:cNvPicPr>
            <a:picLocks noChangeAspect="1" noChangeArrowheads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803" y="2450372"/>
            <a:ext cx="610157" cy="106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Γωνιακή σύνδεση 17"/>
          <p:cNvCxnSpPr/>
          <p:nvPr/>
        </p:nvCxnSpPr>
        <p:spPr>
          <a:xfrm rot="5400000" flipH="1">
            <a:off x="3933913" y="670904"/>
            <a:ext cx="444698" cy="6194154"/>
          </a:xfrm>
          <a:prstGeom prst="bentConnector3">
            <a:avLst>
              <a:gd name="adj1" fmla="val -12785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C:\Users\fotopoulosth\AppData\Local\Microsoft\Windows\Temporary Internet Files\Content.IE5\F313STIH\Email_Shiny_Icon.svg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149080"/>
            <a:ext cx="747661" cy="74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fotopoulosth\AppData\Local\Microsoft\Windows\Temporary Internet Files\Content.IE5\MW3IHZSF\1353901897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708" y="4802176"/>
            <a:ext cx="807264" cy="143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Γωνιακή σύνδεση 24"/>
          <p:cNvCxnSpPr/>
          <p:nvPr/>
        </p:nvCxnSpPr>
        <p:spPr>
          <a:xfrm rot="10800000">
            <a:off x="1621557" y="2983260"/>
            <a:ext cx="1980246" cy="12700"/>
          </a:xfrm>
          <a:prstGeom prst="bentConnector3">
            <a:avLst>
              <a:gd name="adj1" fmla="val 1259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" descr="C:\Users\fotopoulosth\AppData\Local\Microsoft\Windows\Temporary Internet Files\Content.IE5\F313STIH\Email_Shiny_Icon.svg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098" y="3041379"/>
            <a:ext cx="747661" cy="74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Ευθύγραμμο βέλος σύνδεσης 32"/>
          <p:cNvCxnSpPr/>
          <p:nvPr/>
        </p:nvCxnSpPr>
        <p:spPr>
          <a:xfrm>
            <a:off x="1583821" y="2678577"/>
            <a:ext cx="194421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Ευθύγραμμο βέλος σύνδεσης 33"/>
          <p:cNvCxnSpPr/>
          <p:nvPr/>
        </p:nvCxnSpPr>
        <p:spPr>
          <a:xfrm>
            <a:off x="4527910" y="3159100"/>
            <a:ext cx="162826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Image result for coworkers clipart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912444"/>
            <a:ext cx="1944216" cy="193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34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Διαδικασία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 Desk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6" name="Picture 2" descr="C:\Users\fotopoulosth\AppData\Local\Microsoft\Windows\Temporary Internet Files\Content.IE5\MW3IHZSF\User_icon_2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13" y="2420888"/>
            <a:ext cx="112474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5" descr="Image result for clip art depart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cxnSp>
        <p:nvCxnSpPr>
          <p:cNvPr id="11" name="Γωνιακή σύνδεση 10"/>
          <p:cNvCxnSpPr>
            <a:endCxn id="2052" idx="0"/>
          </p:cNvCxnSpPr>
          <p:nvPr/>
        </p:nvCxnSpPr>
        <p:spPr>
          <a:xfrm rot="16200000" flipH="1">
            <a:off x="6847416" y="4396252"/>
            <a:ext cx="811846" cy="1"/>
          </a:xfrm>
          <a:prstGeom prst="bentConnector3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Γωνιακή σύνδεση 16"/>
          <p:cNvCxnSpPr>
            <a:stCxn id="2052" idx="1"/>
            <a:endCxn id="1026" idx="2"/>
          </p:cNvCxnSpPr>
          <p:nvPr/>
        </p:nvCxnSpPr>
        <p:spPr>
          <a:xfrm rot="10800000">
            <a:off x="1059186" y="3545632"/>
            <a:ext cx="5790523" cy="1974112"/>
          </a:xfrm>
          <a:prstGeom prst="bentConnector2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 descr="C:\Users\fotopoulosth\AppData\Local\Microsoft\Windows\Temporary Internet Files\Content.IE5\F313STIH\Email_Shiny_Icon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547822"/>
            <a:ext cx="747661" cy="74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fotopoulosth\AppData\Local\Microsoft\Windows\Temporary Internet Files\Content.IE5\MW3IHZSF\helpdesk[1].png"/>
          <p:cNvPicPr>
            <a:picLocks noChangeAspect="1" noChangeArrowheads="1"/>
          </p:cNvPicPr>
          <p:nvPr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803" y="2450372"/>
            <a:ext cx="610157" cy="106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Γωνιακή σύνδεση 17"/>
          <p:cNvCxnSpPr/>
          <p:nvPr/>
        </p:nvCxnSpPr>
        <p:spPr>
          <a:xfrm rot="5400000" flipH="1">
            <a:off x="3933913" y="670904"/>
            <a:ext cx="444698" cy="6194154"/>
          </a:xfrm>
          <a:prstGeom prst="bentConnector3">
            <a:avLst>
              <a:gd name="adj1" fmla="val -12785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C:\Users\fotopoulosth\AppData\Local\Microsoft\Windows\Temporary Internet Files\Content.IE5\F313STIH\Email_Shiny_Icon.svg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149080"/>
            <a:ext cx="747661" cy="74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fotopoulosth\AppData\Local\Microsoft\Windows\Temporary Internet Files\Content.IE5\F313STIH\Telephone_2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554445"/>
            <a:ext cx="762721" cy="76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fotopoulosth\AppData\Local\Microsoft\Windows\Temporary Internet Files\Content.IE5\MW3IHZSF\1353901897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708" y="4802176"/>
            <a:ext cx="807264" cy="143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Γωνιακή σύνδεση 20"/>
          <p:cNvCxnSpPr/>
          <p:nvPr/>
        </p:nvCxnSpPr>
        <p:spPr>
          <a:xfrm rot="10800000">
            <a:off x="1621557" y="2983260"/>
            <a:ext cx="1980246" cy="12700"/>
          </a:xfrm>
          <a:prstGeom prst="bentConnector3">
            <a:avLst>
              <a:gd name="adj1" fmla="val 1259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Users\fotopoulosth\AppData\Local\Microsoft\Windows\Temporary Internet Files\Content.IE5\F313STIH\Email_Shiny_Icon.svg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098" y="3041379"/>
            <a:ext cx="747661" cy="74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Ευθύγραμμο βέλος σύνδεσης 22"/>
          <p:cNvCxnSpPr/>
          <p:nvPr/>
        </p:nvCxnSpPr>
        <p:spPr>
          <a:xfrm>
            <a:off x="4527910" y="3159100"/>
            <a:ext cx="162826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Ευθύγραμμο βέλος σύνδεσης 23"/>
          <p:cNvCxnSpPr/>
          <p:nvPr/>
        </p:nvCxnSpPr>
        <p:spPr>
          <a:xfrm>
            <a:off x="1583821" y="2678577"/>
            <a:ext cx="194421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Image result for coworkers clipart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912444"/>
            <a:ext cx="1944216" cy="193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64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Τίτλος 1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12290" name="Picture 2" descr="M:\ΤΜΗΜΑ ΠΟΙΟΤΗΤΑΣ ΥΠΗΡΕΣΙΩΝ ΚΑΙ ΠΡΟΒΟΛΗΣ\Σύστημα Διαχείρισης Ποιότητας ΕΛΚΕ\Εκτέλεση Διαδικασιών\Προβολή και Δημοσιότητα\20170927Ενημέρωση για ΕΛΚΕ\ροη εργασίας H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29" y="645398"/>
            <a:ext cx="8591128" cy="582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0299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Στατιστικά Στοιχεία 11-22/9/2017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1916832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Πηγή Ερωτήματος</a:t>
            </a:r>
          </a:p>
        </p:txBody>
      </p:sp>
      <p:graphicFrame>
        <p:nvGraphicFramePr>
          <p:cNvPr id="12" name="Γράφημα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5793762"/>
              </p:ext>
            </p:extLst>
          </p:nvPr>
        </p:nvGraphicFramePr>
        <p:xfrm>
          <a:off x="3195162" y="1556792"/>
          <a:ext cx="5948838" cy="5414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57200" y="2983632"/>
            <a:ext cx="3754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dirty="0"/>
              <a:t>Από τα 528 ερωτήματα που δέχτηκε το </a:t>
            </a:r>
            <a:r>
              <a:rPr lang="el-GR" dirty="0" err="1"/>
              <a:t>Help</a:t>
            </a:r>
            <a:r>
              <a:rPr lang="el-GR" dirty="0"/>
              <a:t> </a:t>
            </a:r>
            <a:r>
              <a:rPr lang="el-GR" dirty="0" err="1"/>
              <a:t>Desk</a:t>
            </a:r>
            <a:r>
              <a:rPr lang="el-GR" dirty="0"/>
              <a:t> τα 497 (94%) ήταν μέσω τηλεφώνου και τα 30 (6%) μέσω </a:t>
            </a:r>
            <a:r>
              <a:rPr lang="el-GR" dirty="0" err="1"/>
              <a:t>email</a:t>
            </a:r>
            <a:endParaRPr lang="el-GR" dirty="0"/>
          </a:p>
        </p:txBody>
      </p:sp>
      <p:sp>
        <p:nvSpPr>
          <p:cNvPr id="14" name="Τίτλος 1"/>
          <p:cNvSpPr txBox="1">
            <a:spLocks/>
          </p:cNvSpPr>
          <p:nvPr/>
        </p:nvSpPr>
        <p:spPr>
          <a:xfrm>
            <a:off x="457200" y="634008"/>
            <a:ext cx="8507288" cy="10668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 Desk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131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1916832"/>
            <a:ext cx="8229600" cy="1152128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Κατανομή Ερωτημάτων </a:t>
            </a:r>
            <a:r>
              <a:rPr lang="el-G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l-G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ανά </a:t>
            </a:r>
            <a:r>
              <a:rPr lang="el-G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Τμήμα </a:t>
            </a:r>
          </a:p>
        </p:txBody>
      </p:sp>
      <p:graphicFrame>
        <p:nvGraphicFramePr>
          <p:cNvPr id="10" name="Γράφημα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1930038"/>
              </p:ext>
            </p:extLst>
          </p:nvPr>
        </p:nvGraphicFramePr>
        <p:xfrm>
          <a:off x="2987824" y="1700808"/>
          <a:ext cx="6422992" cy="5476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609719"/>
              </p:ext>
            </p:extLst>
          </p:nvPr>
        </p:nvGraphicFramePr>
        <p:xfrm>
          <a:off x="263572" y="3035302"/>
          <a:ext cx="3156300" cy="2625948"/>
        </p:xfrm>
        <a:graphic>
          <a:graphicData uri="http://schemas.openxmlformats.org/drawingml/2006/table">
            <a:tbl>
              <a:tblPr/>
              <a:tblGrid>
                <a:gridCol w="1893780"/>
                <a:gridCol w="631260"/>
                <a:gridCol w="631260"/>
              </a:tblGrid>
              <a:tr h="218829"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218829"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ΤΜΗΜΑ ΓΡΑΜΜΑΤΕΙΑΣ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</a:tr>
              <a:tr h="218829"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ΤΜΗΜΑ ΕΣΟΔΩΝ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9694"/>
                    </a:solidFill>
                  </a:tcPr>
                </a:tc>
              </a:tr>
              <a:tr h="437658"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ΤΜΗΜΑ ΛΟΓΙΣΤΗΡΙΟΥ &amp; ΑΝΘΡΩΠΙΝΩΝ ΠΟΡΩΝ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4D79B"/>
                    </a:solidFill>
                  </a:tcPr>
                </a:tc>
              </a:tr>
              <a:tr h="437658"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ΤΜΗΜΑ ΠΛΗΡΟΦΟΡΙΑΚΩΝ ΣΥΣΤΗΜΑΤΩΝ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A0C7"/>
                    </a:solidFill>
                  </a:tcPr>
                </a:tc>
              </a:tr>
              <a:tr h="218829"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ΤΜΗΜΑ ΣΤΗΡΙΞΗΣ ΕΡΓΩΝ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266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CDDC"/>
                    </a:solidFill>
                  </a:tcPr>
                </a:tc>
              </a:tr>
              <a:tr h="437658"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ΤΜΗΜΑ ΣΧΕΔΙΑΣΜΟΥ &amp; ΠΡΟΜΗΘΕΙΩΝ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F8F"/>
                    </a:solidFill>
                  </a:tcPr>
                </a:tc>
              </a:tr>
              <a:tr h="218829"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ΓΕΝΙΚΑ ΘΕΜΑΤΑ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CCE4"/>
                    </a:solidFill>
                  </a:tcPr>
                </a:tc>
              </a:tr>
              <a:tr h="218829"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528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4" name="Τίτλος 1"/>
          <p:cNvSpPr txBox="1">
            <a:spLocks/>
          </p:cNvSpPr>
          <p:nvPr/>
        </p:nvSpPr>
        <p:spPr>
          <a:xfrm>
            <a:off x="457200" y="634008"/>
            <a:ext cx="8507288" cy="10668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 Desk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Στατιστικά Στοιχεία 11-22/9/2017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510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1916832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Διαχείριση Ερωτημάτων</a:t>
            </a:r>
          </a:p>
        </p:txBody>
      </p:sp>
      <p:graphicFrame>
        <p:nvGraphicFramePr>
          <p:cNvPr id="10" name="Γράφημα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5212904"/>
              </p:ext>
            </p:extLst>
          </p:nvPr>
        </p:nvGraphicFramePr>
        <p:xfrm>
          <a:off x="3310380" y="1513769"/>
          <a:ext cx="5833620" cy="4971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2983632"/>
            <a:ext cx="37547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dirty="0"/>
              <a:t>Από τα 528 ερωτήματα που δέχτηκε το </a:t>
            </a:r>
            <a:r>
              <a:rPr lang="el-GR" dirty="0" err="1"/>
              <a:t>Help</a:t>
            </a:r>
            <a:r>
              <a:rPr lang="el-GR" dirty="0"/>
              <a:t> </a:t>
            </a:r>
            <a:r>
              <a:rPr lang="el-GR" dirty="0" err="1"/>
              <a:t>Desk</a:t>
            </a:r>
            <a:r>
              <a:rPr lang="el-GR" dirty="0"/>
              <a:t> τα 497 (90%) είτε απαντήθηκαν, είτε βρίσκονται υπό επεξεργασία  από το </a:t>
            </a:r>
            <a:r>
              <a:rPr lang="el-GR" dirty="0" err="1"/>
              <a:t>Help</a:t>
            </a:r>
            <a:r>
              <a:rPr lang="el-GR" dirty="0"/>
              <a:t> </a:t>
            </a:r>
            <a:r>
              <a:rPr lang="el-GR" dirty="0" err="1"/>
              <a:t>Desk</a:t>
            </a:r>
            <a:r>
              <a:rPr lang="el-GR" dirty="0"/>
              <a:t> ενώ τα 55 (10%) παραπέμφθηκε σε αρμόδιο τμήμα για να </a:t>
            </a:r>
            <a:r>
              <a:rPr lang="el-GR" dirty="0" smtClean="0"/>
              <a:t>απαντηθεί.</a:t>
            </a:r>
            <a:endParaRPr lang="el-GR" dirty="0"/>
          </a:p>
        </p:txBody>
      </p:sp>
      <p:sp>
        <p:nvSpPr>
          <p:cNvPr id="15" name="Τίτλος 1"/>
          <p:cNvSpPr txBox="1">
            <a:spLocks/>
          </p:cNvSpPr>
          <p:nvPr/>
        </p:nvSpPr>
        <p:spPr>
          <a:xfrm>
            <a:off x="457200" y="634008"/>
            <a:ext cx="8507288" cy="10668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 Desk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Στατιστικά Στοιχεία 11-22/9/2017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353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1916832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Χρόνος Απάντησης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2983632"/>
            <a:ext cx="37547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dirty="0" smtClean="0"/>
              <a:t>Από </a:t>
            </a:r>
            <a:r>
              <a:rPr lang="el-GR" dirty="0"/>
              <a:t>τα </a:t>
            </a:r>
            <a:r>
              <a:rPr lang="el-GR" dirty="0" smtClean="0"/>
              <a:t>461 ερωτήματα που ολοκλήρωσε το </a:t>
            </a:r>
            <a:r>
              <a:rPr lang="el-GR" dirty="0" err="1"/>
              <a:t>Help</a:t>
            </a:r>
            <a:r>
              <a:rPr lang="el-GR" dirty="0"/>
              <a:t> </a:t>
            </a:r>
            <a:r>
              <a:rPr lang="el-GR" dirty="0" err="1"/>
              <a:t>Desk</a:t>
            </a:r>
            <a:r>
              <a:rPr lang="el-GR" dirty="0"/>
              <a:t> </a:t>
            </a:r>
            <a:endParaRPr lang="el-GR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l-GR" dirty="0" smtClean="0"/>
              <a:t>τα </a:t>
            </a:r>
            <a:r>
              <a:rPr lang="el-GR" dirty="0"/>
              <a:t>379 (82%) απαντήθηκαν την ίδια </a:t>
            </a:r>
            <a:r>
              <a:rPr lang="el-GR" dirty="0" smtClean="0"/>
              <a:t>ημέρα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l-GR" dirty="0" smtClean="0"/>
              <a:t>τα </a:t>
            </a:r>
            <a:r>
              <a:rPr lang="el-GR" dirty="0"/>
              <a:t>55 (12%) την επόμενη </a:t>
            </a:r>
            <a:r>
              <a:rPr lang="el-GR" dirty="0" smtClean="0"/>
              <a:t>μέρα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l-GR" dirty="0" smtClean="0"/>
              <a:t>τα </a:t>
            </a:r>
            <a:r>
              <a:rPr lang="el-GR" dirty="0" smtClean="0"/>
              <a:t>21 (5%) </a:t>
            </a:r>
            <a:r>
              <a:rPr lang="el-GR" dirty="0"/>
              <a:t>σε δύο ημέρες </a:t>
            </a:r>
            <a:endParaRPr lang="el-GR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l-GR" dirty="0" smtClean="0"/>
              <a:t>ενώ </a:t>
            </a:r>
            <a:r>
              <a:rPr lang="el-GR" dirty="0" smtClean="0"/>
              <a:t>6 (1%) </a:t>
            </a:r>
            <a:r>
              <a:rPr lang="el-GR" dirty="0"/>
              <a:t>απαντήθηκαν σε διάστημα μεγαλύτερο των δύο ημερών. </a:t>
            </a:r>
          </a:p>
          <a:p>
            <a:pPr algn="just"/>
            <a:r>
              <a:rPr lang="el-GR" dirty="0" smtClean="0"/>
              <a:t>Συνολικά </a:t>
            </a:r>
            <a:r>
              <a:rPr lang="el-GR" dirty="0"/>
              <a:t>το 99% απαντήθηκε εντός δύο </a:t>
            </a:r>
            <a:r>
              <a:rPr lang="el-GR" dirty="0" smtClean="0"/>
              <a:t>ημερών!</a:t>
            </a:r>
            <a:endParaRPr lang="el-GR" dirty="0"/>
          </a:p>
        </p:txBody>
      </p:sp>
      <p:graphicFrame>
        <p:nvGraphicFramePr>
          <p:cNvPr id="10" name="Γράφημα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4622025"/>
              </p:ext>
            </p:extLst>
          </p:nvPr>
        </p:nvGraphicFramePr>
        <p:xfrm>
          <a:off x="3779912" y="1619939"/>
          <a:ext cx="5548291" cy="4835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Τίτλος 1"/>
          <p:cNvSpPr txBox="1">
            <a:spLocks/>
          </p:cNvSpPr>
          <p:nvPr/>
        </p:nvSpPr>
        <p:spPr>
          <a:xfrm>
            <a:off x="457200" y="634008"/>
            <a:ext cx="8507288" cy="10668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 Desk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Στατιστικά Στοιχεία 11-22/9/2017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342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_UOA_COL_bw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-180528" y="0"/>
            <a:ext cx="2808312" cy="4041406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627785" y="548680"/>
            <a:ext cx="6490656" cy="2448272"/>
          </a:xfrm>
        </p:spPr>
        <p:txBody>
          <a:bodyPr>
            <a:noAutofit/>
          </a:bodyPr>
          <a:lstStyle/>
          <a:p>
            <a:pPr algn="ctr"/>
            <a:r>
              <a:rPr lang="el-GR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Ευχαριστούμε</a:t>
            </a:r>
            <a:endParaRPr lang="el-GR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Υπότιτλος 4"/>
          <p:cNvSpPr txBox="1">
            <a:spLocks/>
          </p:cNvSpPr>
          <p:nvPr/>
        </p:nvSpPr>
        <p:spPr>
          <a:xfrm>
            <a:off x="647056" y="10954"/>
            <a:ext cx="8496944" cy="53772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l-GR" smtClean="0">
                <a:solidFill>
                  <a:schemeClr val="bg1"/>
                </a:solidFill>
              </a:rPr>
              <a:t>Ειδικός Λογαριασμός Κονδυλίων Έρευνας </a:t>
            </a:r>
            <a:endParaRPr lang="el-GR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7944" y="6399157"/>
            <a:ext cx="5076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/>
              <a:t>Ημερίδα 27 </a:t>
            </a:r>
            <a:r>
              <a:rPr lang="el-GR" sz="1400" dirty="0"/>
              <a:t>Σεπτεμβρίου </a:t>
            </a:r>
            <a:r>
              <a:rPr lang="el-GR" sz="1400" dirty="0" smtClean="0"/>
              <a:t>2017 - Αμφιθέατρο </a:t>
            </a:r>
            <a:r>
              <a:rPr lang="el-GR" sz="1400" dirty="0" err="1" smtClean="0"/>
              <a:t>Καραθεοδωρή</a:t>
            </a:r>
            <a:endParaRPr lang="el-GR" sz="1400" dirty="0"/>
          </a:p>
        </p:txBody>
      </p:sp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163941"/>
              </p:ext>
            </p:extLst>
          </p:nvPr>
        </p:nvGraphicFramePr>
        <p:xfrm>
          <a:off x="395536" y="4009526"/>
          <a:ext cx="7056784" cy="23391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77022"/>
                <a:gridCol w="4679762"/>
              </a:tblGrid>
              <a:tr h="474908">
                <a:tc>
                  <a:txBody>
                    <a:bodyPr/>
                    <a:lstStyle/>
                    <a:p>
                      <a:r>
                        <a:rPr lang="el-GR" dirty="0" smtClean="0"/>
                        <a:t>Β. Δημακοπούλου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Αναπληρώτρια Γραμματέας Ε.Λ.Κ.Ε., </a:t>
                      </a:r>
                    </a:p>
                    <a:p>
                      <a:r>
                        <a:rPr lang="el-GR" dirty="0" smtClean="0"/>
                        <a:t>Προϊσταμένη Τμήματος Επικοινωνίας, </a:t>
                      </a:r>
                      <a:br>
                        <a:rPr lang="el-GR" dirty="0" smtClean="0"/>
                      </a:br>
                      <a:r>
                        <a:rPr lang="el-GR" dirty="0" smtClean="0"/>
                        <a:t>Προβολής και Ποιότητας Υπηρεσιών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74908">
                <a:tc>
                  <a:txBody>
                    <a:bodyPr/>
                    <a:lstStyle/>
                    <a:p>
                      <a:r>
                        <a:rPr lang="el-GR" dirty="0" smtClean="0"/>
                        <a:t>Ε. </a:t>
                      </a:r>
                      <a:r>
                        <a:rPr lang="el-GR" dirty="0" err="1" smtClean="0"/>
                        <a:t>Χοχλάκη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Συντονίστρια </a:t>
                      </a:r>
                      <a:r>
                        <a:rPr lang="en-US" dirty="0" smtClean="0"/>
                        <a:t>Help Desk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74908">
                <a:tc>
                  <a:txBody>
                    <a:bodyPr/>
                    <a:lstStyle/>
                    <a:p>
                      <a:r>
                        <a:rPr lang="el-GR" dirty="0" smtClean="0"/>
                        <a:t>Μ. Κούτρα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Αναπληρώτρια Υπεύθυνη Ποιότητας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74908">
                <a:tc>
                  <a:txBody>
                    <a:bodyPr/>
                    <a:lstStyle/>
                    <a:p>
                      <a:r>
                        <a:rPr lang="el-GR" dirty="0" smtClean="0"/>
                        <a:t>Α. Φωτόπουλος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Στέλεχος Τμήματος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87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Σύστημα Διαχείρισης Ποιότητας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l-GR" sz="1800" dirty="0">
                <a:latin typeface="Calibri" panose="020F0502020204030204" pitchFamily="34" charset="0"/>
              </a:rPr>
              <a:t>Ο ΕΛΚΕ από </a:t>
            </a:r>
            <a:r>
              <a:rPr lang="el-GR" sz="1700" dirty="0">
                <a:latin typeface="Calibri" panose="020F0502020204030204" pitchFamily="34" charset="0"/>
              </a:rPr>
              <a:t>8/7/2008 έχει αναπτύξει και εφαρμόζει Σύστημα Διαχείρισης </a:t>
            </a:r>
            <a:r>
              <a:rPr lang="el-GR" sz="1700" dirty="0" smtClean="0">
                <a:latin typeface="Calibri" panose="020F0502020204030204" pitchFamily="34" charset="0"/>
              </a:rPr>
              <a:t>Ποιότητας </a:t>
            </a:r>
            <a:r>
              <a:rPr lang="el-GR" sz="1700" dirty="0" smtClean="0">
                <a:latin typeface="Calibri" panose="020F0502020204030204" pitchFamily="34" charset="0"/>
              </a:rPr>
              <a:t>το οποίο πιστοποιήθηκε από τον </a:t>
            </a:r>
            <a:r>
              <a:rPr lang="el-GR" sz="1700" dirty="0">
                <a:latin typeface="Calibri" panose="020F0502020204030204" pitchFamily="34" charset="0"/>
              </a:rPr>
              <a:t>ΕΛΟΤ για το σύνολο των δραστηριοτήτων του σύμφωνα με το Πρότυπο </a:t>
            </a:r>
            <a:r>
              <a:rPr lang="el-GR" sz="1700" b="1" u="sng" dirty="0">
                <a:latin typeface="Calibri" panose="020F0502020204030204" pitchFamily="34" charset="0"/>
              </a:rPr>
              <a:t>ISO 9001:2000</a:t>
            </a:r>
            <a:r>
              <a:rPr lang="el-GR" sz="1700" dirty="0">
                <a:latin typeface="Calibri" panose="020F0502020204030204" pitchFamily="34" charset="0"/>
              </a:rPr>
              <a:t> και στη συνέχεια από 16/11/2009 σύμφωνα με το Πρότυπο </a:t>
            </a:r>
            <a:r>
              <a:rPr lang="el-GR" sz="1700" b="1" u="sng" dirty="0">
                <a:latin typeface="Calibri" panose="020F0502020204030204" pitchFamily="34" charset="0"/>
              </a:rPr>
              <a:t>9001:2008</a:t>
            </a:r>
            <a:r>
              <a:rPr lang="el-GR" sz="1700" dirty="0">
                <a:latin typeface="Calibri" panose="020F0502020204030204" pitchFamily="34" charset="0"/>
              </a:rPr>
              <a:t>.</a:t>
            </a:r>
            <a:endParaRPr lang="el-GR" sz="1700" dirty="0" smtClean="0">
              <a:latin typeface="Calibri" panose="020F0502020204030204" pitchFamily="34" charset="0"/>
            </a:endParaRPr>
          </a:p>
          <a:p>
            <a:pPr algn="just"/>
            <a:r>
              <a:rPr lang="el-GR" sz="1700" dirty="0" smtClean="0">
                <a:latin typeface="Calibri" panose="020F0502020204030204" pitchFamily="34" charset="0"/>
              </a:rPr>
              <a:t>Λό</a:t>
            </a:r>
            <a:r>
              <a:rPr lang="el-GR" sz="1700" dirty="0" smtClean="0">
                <a:latin typeface="Calibri" panose="020F0502020204030204" pitchFamily="34" charset="0"/>
              </a:rPr>
              <a:t>γω </a:t>
            </a:r>
            <a:r>
              <a:rPr lang="el-GR" sz="1700" dirty="0" smtClean="0">
                <a:latin typeface="Calibri" panose="020F0502020204030204" pitchFamily="34" charset="0"/>
              </a:rPr>
              <a:t>κατάργησης του ΕΛΟΤ ως </a:t>
            </a:r>
            <a:r>
              <a:rPr lang="el-GR" sz="1700" dirty="0">
                <a:latin typeface="Calibri" panose="020F0502020204030204" pitchFamily="34" charset="0"/>
              </a:rPr>
              <a:t>φορέας πιστοποίησης με τον </a:t>
            </a:r>
            <a:r>
              <a:rPr lang="el-GR" sz="1700" dirty="0" smtClean="0">
                <a:latin typeface="Calibri" panose="020F0502020204030204" pitchFamily="34" charset="0"/>
              </a:rPr>
              <a:t>Ν.4002/2011 ο ΕΛΚΕ πιστοποιείται μέχρι και σήμερα από την </a:t>
            </a:r>
            <a:r>
              <a:rPr lang="en-US" sz="1700" b="1" dirty="0">
                <a:latin typeface="Calibri" panose="020F0502020204030204" pitchFamily="34" charset="0"/>
              </a:rPr>
              <a:t>DQS </a:t>
            </a:r>
            <a:r>
              <a:rPr lang="el-GR" sz="1700" b="1" dirty="0" err="1">
                <a:latin typeface="Calibri" panose="020F0502020204030204" pitchFamily="34" charset="0"/>
              </a:rPr>
              <a:t>Hellas</a:t>
            </a:r>
            <a:r>
              <a:rPr lang="el-GR" sz="1700" b="1" dirty="0">
                <a:latin typeface="Calibri" panose="020F0502020204030204" pitchFamily="34" charset="0"/>
              </a:rPr>
              <a:t> </a:t>
            </a:r>
            <a:r>
              <a:rPr lang="el-GR" sz="1700" dirty="0" smtClean="0">
                <a:latin typeface="Calibri" panose="020F0502020204030204" pitchFamily="34" charset="0"/>
              </a:rPr>
              <a:t>η </a:t>
            </a:r>
            <a:r>
              <a:rPr lang="el-GR" sz="1700" dirty="0">
                <a:latin typeface="Calibri" panose="020F0502020204030204" pitchFamily="34" charset="0"/>
              </a:rPr>
              <a:t>οποία </a:t>
            </a:r>
            <a:r>
              <a:rPr lang="el-GR" sz="1700" dirty="0" smtClean="0">
                <a:latin typeface="Calibri" panose="020F0502020204030204" pitchFamily="34" charset="0"/>
              </a:rPr>
              <a:t>χορηγεί και το </a:t>
            </a:r>
            <a:r>
              <a:rPr lang="el-GR" sz="1700" dirty="0">
                <a:latin typeface="Calibri" panose="020F0502020204030204" pitchFamily="34" charset="0"/>
              </a:rPr>
              <a:t>διεθνές πιστοποιητικό της </a:t>
            </a:r>
            <a:r>
              <a:rPr lang="el-GR" sz="1700" b="1" dirty="0" smtClean="0">
                <a:latin typeface="Calibri" panose="020F0502020204030204" pitchFamily="34" charset="0"/>
              </a:rPr>
              <a:t>IQNET</a:t>
            </a:r>
            <a:r>
              <a:rPr lang="en-US" sz="1700" dirty="0" smtClean="0">
                <a:latin typeface="Calibri" panose="020F0502020204030204" pitchFamily="34" charset="0"/>
              </a:rPr>
              <a:t> </a:t>
            </a:r>
            <a:r>
              <a:rPr lang="el-GR" sz="1700" dirty="0" smtClean="0">
                <a:latin typeface="Calibri" panose="020F0502020204030204" pitchFamily="34" charset="0"/>
              </a:rPr>
              <a:t>(διεθνές </a:t>
            </a:r>
            <a:r>
              <a:rPr lang="el-GR" sz="1700" dirty="0">
                <a:latin typeface="Calibri" panose="020F0502020204030204" pitchFamily="34" charset="0"/>
              </a:rPr>
              <a:t>δίκτυο οργανισμών πιστοποίησης </a:t>
            </a:r>
            <a:r>
              <a:rPr lang="el-GR" sz="1700" dirty="0" smtClean="0">
                <a:latin typeface="Calibri" panose="020F0502020204030204" pitchFamily="34" charset="0"/>
              </a:rPr>
              <a:t>εταίρων) γεγονός που βοηθά στην </a:t>
            </a:r>
            <a:r>
              <a:rPr lang="el-GR" sz="1700" dirty="0" err="1" smtClean="0">
                <a:latin typeface="Calibri" panose="020F0502020204030204" pitchFamily="34" charset="0"/>
              </a:rPr>
              <a:t>αναγνωρισιμότητα</a:t>
            </a:r>
            <a:r>
              <a:rPr lang="el-GR" sz="1700" dirty="0" smtClean="0">
                <a:latin typeface="Calibri" panose="020F0502020204030204" pitchFamily="34" charset="0"/>
              </a:rPr>
              <a:t> του σήματός μας σε φορείς του εξωτερικού. </a:t>
            </a:r>
            <a:endParaRPr lang="el-GR" sz="1700" dirty="0">
              <a:latin typeface="Calibri" panose="020F0502020204030204" pitchFamily="34" charset="0"/>
            </a:endParaRPr>
          </a:p>
          <a:p>
            <a:pPr algn="just"/>
            <a:r>
              <a:rPr lang="el-GR" sz="1700" dirty="0" smtClean="0">
                <a:latin typeface="Calibri" panose="020F0502020204030204" pitchFamily="34" charset="0"/>
              </a:rPr>
              <a:t>Το </a:t>
            </a:r>
            <a:r>
              <a:rPr lang="el-GR" sz="1700" b="1" dirty="0" smtClean="0">
                <a:latin typeface="Calibri" panose="020F0502020204030204" pitchFamily="34" charset="0"/>
              </a:rPr>
              <a:t>2017</a:t>
            </a:r>
            <a:r>
              <a:rPr lang="el-GR" sz="1700" dirty="0" smtClean="0">
                <a:latin typeface="Calibri" panose="020F0502020204030204" pitchFamily="34" charset="0"/>
              </a:rPr>
              <a:t> ο Ε.Λ.Κ.Ε. ανασχεδίασε σε βάθος το Σύστημα Διαχείρισης Ποιότητας έτσι ώστε να ανταποκρίνεται στις απαιτήσεις του νέου προτύπου </a:t>
            </a:r>
            <a:r>
              <a:rPr lang="en-US" sz="1700" b="1" u="sng" dirty="0">
                <a:latin typeface="Calibri" panose="020F0502020204030204" pitchFamily="34" charset="0"/>
              </a:rPr>
              <a:t>ISO </a:t>
            </a:r>
            <a:r>
              <a:rPr lang="en-US" sz="1700" b="1" u="sng" dirty="0" smtClean="0">
                <a:latin typeface="Calibri" panose="020F0502020204030204" pitchFamily="34" charset="0"/>
              </a:rPr>
              <a:t>9001:2015</a:t>
            </a:r>
            <a:r>
              <a:rPr lang="el-GR" sz="1700" b="1" u="sng" dirty="0" smtClean="0">
                <a:latin typeface="Calibri" panose="020F0502020204030204" pitchFamily="34" charset="0"/>
              </a:rPr>
              <a:t> </a:t>
            </a:r>
            <a:r>
              <a:rPr lang="el-GR" sz="1700" dirty="0">
                <a:latin typeface="Calibri" panose="020F0502020204030204" pitchFamily="34" charset="0"/>
              </a:rPr>
              <a:t>με </a:t>
            </a:r>
            <a:r>
              <a:rPr lang="el-GR" sz="1700" dirty="0" smtClean="0">
                <a:latin typeface="Calibri" panose="020F0502020204030204" pitchFamily="34" charset="0"/>
              </a:rPr>
              <a:t>το οποίο πιστοποιήθηκε </a:t>
            </a:r>
            <a:r>
              <a:rPr lang="el-GR" sz="1700" dirty="0">
                <a:latin typeface="Calibri" panose="020F0502020204030204" pitchFamily="34" charset="0"/>
              </a:rPr>
              <a:t>τον Ιούλιο του τρέχοντος </a:t>
            </a:r>
            <a:r>
              <a:rPr lang="el-GR" sz="1700" dirty="0" smtClean="0">
                <a:latin typeface="Calibri" panose="020F0502020204030204" pitchFamily="34" charset="0"/>
              </a:rPr>
              <a:t>έτους </a:t>
            </a:r>
            <a:r>
              <a:rPr lang="el-GR" sz="1700" dirty="0">
                <a:latin typeface="Calibri" panose="020F0502020204030204" pitchFamily="34" charset="0"/>
              </a:rPr>
              <a:t>με αριθμό πιστοποιητικού </a:t>
            </a:r>
            <a:r>
              <a:rPr lang="el-GR" sz="1700" dirty="0" smtClean="0">
                <a:latin typeface="Calibri" panose="020F0502020204030204" pitchFamily="34" charset="0"/>
              </a:rPr>
              <a:t>502736.</a:t>
            </a:r>
            <a:endParaRPr lang="el-GR" sz="1700" dirty="0">
              <a:latin typeface="Calibri" panose="020F0502020204030204" pitchFamily="34" charset="0"/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0031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Σύστημα Διαχείρισης Ποιότητας</a:t>
            </a: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Content Placeholder 11"/>
          <p:cNvSpPr>
            <a:spLocks noGrp="1"/>
          </p:cNvSpPr>
          <p:nvPr>
            <p:ph sz="quarter" idx="1"/>
          </p:nvPr>
        </p:nvSpPr>
        <p:spPr>
          <a:xfrm>
            <a:off x="496812" y="1988840"/>
            <a:ext cx="8395667" cy="2088232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2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Ειδικότερα, ο ΕΛΚΕ διαθέτει</a:t>
            </a:r>
            <a:r>
              <a:rPr lang="el-GR" sz="22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:</a:t>
            </a:r>
          </a:p>
          <a:p>
            <a:pPr marL="0" indent="0">
              <a:buNone/>
              <a:defRPr/>
            </a:pPr>
            <a:r>
              <a:rPr lang="el-GR" sz="22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α</a:t>
            </a:r>
            <a:r>
              <a:rPr lang="el-GR" sz="22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) Πιστοποιητικό Συμμόρφωσης Συστήματος </a:t>
            </a:r>
            <a:r>
              <a:rPr lang="el-GR" sz="22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Ποιότητας </a:t>
            </a:r>
            <a:br>
              <a:rPr lang="el-GR" sz="22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</a:br>
            <a:r>
              <a:rPr lang="el-GR" sz="22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    βάσει του </a:t>
            </a:r>
            <a:r>
              <a:rPr lang="en-US" sz="2400" b="1" u="sng" dirty="0" smtClean="0">
                <a:latin typeface="Calibri" panose="020F0502020204030204" pitchFamily="34" charset="0"/>
              </a:rPr>
              <a:t>ISO </a:t>
            </a:r>
            <a:r>
              <a:rPr lang="en-US" sz="2400" b="1" u="sng" dirty="0">
                <a:latin typeface="Calibri" panose="020F0502020204030204" pitchFamily="34" charset="0"/>
              </a:rPr>
              <a:t>9001:2015</a:t>
            </a:r>
            <a:r>
              <a:rPr lang="el-GR" sz="2400" b="1" u="sng" dirty="0">
                <a:latin typeface="Calibri" panose="020F0502020204030204" pitchFamily="34" charset="0"/>
              </a:rPr>
              <a:t> </a:t>
            </a:r>
            <a:endParaRPr lang="el-GR" sz="2200" dirty="0">
              <a:solidFill>
                <a:schemeClr val="bg2">
                  <a:lumMod val="25000"/>
                </a:schemeClr>
              </a:solidFill>
              <a:latin typeface="Calibri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l-GR" sz="22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β</a:t>
            </a:r>
            <a:r>
              <a:rPr lang="el-GR" sz="22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) Πιστοποιητικό </a:t>
            </a:r>
            <a:r>
              <a:rPr lang="el-GR" sz="2200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IQNet</a:t>
            </a:r>
            <a:r>
              <a:rPr lang="el-GR" sz="22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, </a:t>
            </a:r>
            <a:r>
              <a:rPr lang="el-GR" sz="22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καθώς και το δικαίωμα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l-GR" sz="22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χρήσης </a:t>
            </a:r>
            <a:r>
              <a:rPr lang="el-GR" sz="22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Σήματος </a:t>
            </a:r>
            <a:r>
              <a:rPr lang="el-GR" sz="2200" dirty="0" err="1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IQNet</a:t>
            </a:r>
            <a:r>
              <a:rPr lang="el-GR" sz="22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. </a:t>
            </a:r>
            <a:endParaRPr lang="el-GR" sz="2200" dirty="0" smtClean="0">
              <a:solidFill>
                <a:schemeClr val="bg2">
                  <a:lumMod val="25000"/>
                </a:schemeClr>
              </a:solidFill>
              <a:latin typeface="Calibri" pitchFamily="34" charset="0"/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25" y="3550709"/>
            <a:ext cx="6000750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90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Σύστημα Διαχείρισης Ποιότητας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82894" y="1988840"/>
            <a:ext cx="7473482" cy="72008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Κατάλογος Διαδικασιών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Πίνακας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017030"/>
              </p:ext>
            </p:extLst>
          </p:nvPr>
        </p:nvGraphicFramePr>
        <p:xfrm>
          <a:off x="512724" y="2564904"/>
          <a:ext cx="4032448" cy="370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0360"/>
                <a:gridCol w="792088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Αναζήτηση και Διάχυση Πληροφοριών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Ε-ΔΠ-01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Υποστήριξη Σύνταξης, Έγκρισης και Υποβολής Πρότασης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Ε-ΔΠ-02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Προγραμματισμός, Σχεδιασμός, Ωρίμαση και Παρακολούθηση Έργων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Ε-ΔΠ-03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Διαδικασία Λογιστικής Υποστήριξης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Ε-ΔΠ-04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Χρηματοοικονομική Παρακολούθηση Εσόδων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Ε-ΔΠ-05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Διαδικασία Νομικής Στήριξης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Ε-ΔΠ-06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Διαχείριση Εισερχομένων – Εξερχομένων Εγγράφων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Ε-ΔΠ-07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Γραμματειακή Στήριξη Επιτροπής Ερευνών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Ε-ΔΠ-08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Προβολή και Δημοσιότητα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Ε-ΔΠ-09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Ανάπτυξη Εφαρμογών και Διαχείριση Υπολογιστικών Συστημάτων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Ε-ΔΠ-10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0" name="Πίνακας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998038"/>
              </p:ext>
            </p:extLst>
          </p:nvPr>
        </p:nvGraphicFramePr>
        <p:xfrm>
          <a:off x="4572000" y="2564904"/>
          <a:ext cx="3993307" cy="370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97722"/>
                <a:gridCol w="795585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Διαδικασία Προμηθειών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Ε-ΔΠ-11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Επιτροπή Ανασκόπησης του Συστήματος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Ε-ΔΠ-12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Κωδικοποίηση Συστήματος Ποιότητας και Αρχειοθέτηση Εγγράφων Ε.Λ.Κ.Ε.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Ε-ΔΠ-13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Εσωτερικοί Έλεγχοι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Ε-ΔΠ-14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Μη Συμμορφώσεις και Προτάσεις Βελτίωσης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Ε-ΔΠ-15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Διαχείριση Προσωπικού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Ε-ΔΠ-16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Αξιολόγηση Ποιότητας Υπηρεσιών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Ε-ΔΠ-17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Εφαρμογή Προγράμματος «Διαύγεια»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Ε-ΔΠ-18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Υπηρεσίες υποστήριξης και αρωγής χρηστών (HelpDesk)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Ε-ΔΠ-19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Συλλογή και Επεξεργασία Δεδομένων για τον Σχεδιασμό Ενεργειών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Ε-ΔΠ-20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125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Σύστημα Διαχείρισης Ποιότητας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707904" y="2249424"/>
            <a:ext cx="4978896" cy="420641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l-GR" sz="1700" dirty="0" smtClean="0">
                <a:latin typeface="Calibri" panose="020F0502020204030204" pitchFamily="34" charset="0"/>
              </a:rPr>
              <a:t>Οι αποδέκτες των υπηρεσιών του Ε.Λ.Κ.Ε. μπορούν να αξιολογήσουν τις παρεχόμενες υπηρεσίες, </a:t>
            </a:r>
          </a:p>
          <a:p>
            <a:pPr marL="109728" indent="0">
              <a:buNone/>
            </a:pPr>
            <a:r>
              <a:rPr lang="el-GR" sz="1700" dirty="0" smtClean="0">
                <a:latin typeface="Calibri" panose="020F0502020204030204" pitchFamily="34" charset="0"/>
              </a:rPr>
              <a:t>είτε μέσω της επίσημης ιστοσελίδας (</a:t>
            </a:r>
            <a:r>
              <a:rPr lang="en-US" sz="1700" dirty="0" smtClean="0">
                <a:latin typeface="Calibri" panose="020F0502020204030204" pitchFamily="34" charset="0"/>
                <a:hlinkClick r:id="rId3"/>
              </a:rPr>
              <a:t>http</a:t>
            </a:r>
            <a:r>
              <a:rPr lang="en-US" sz="1700" dirty="0">
                <a:latin typeface="Calibri" panose="020F0502020204030204" pitchFamily="34" charset="0"/>
                <a:hlinkClick r:id="rId3"/>
              </a:rPr>
              <a:t>://</a:t>
            </a:r>
            <a:r>
              <a:rPr lang="en-US" sz="1700" dirty="0" smtClean="0">
                <a:latin typeface="Calibri" panose="020F0502020204030204" pitchFamily="34" charset="0"/>
                <a:hlinkClick r:id="rId3"/>
              </a:rPr>
              <a:t>www.elke.uoa.gr/evaluation.aspx</a:t>
            </a:r>
            <a:r>
              <a:rPr lang="el-GR" sz="1700" dirty="0" smtClean="0">
                <a:latin typeface="Calibri" panose="020F0502020204030204" pitchFamily="34" charset="0"/>
              </a:rPr>
              <a:t>), </a:t>
            </a:r>
          </a:p>
          <a:p>
            <a:pPr marL="109728" indent="0">
              <a:buNone/>
            </a:pPr>
            <a:r>
              <a:rPr lang="el-GR" sz="1700" dirty="0" smtClean="0">
                <a:latin typeface="Calibri" panose="020F0502020204030204" pitchFamily="34" charset="0"/>
              </a:rPr>
              <a:t>είτε </a:t>
            </a:r>
            <a:r>
              <a:rPr lang="el-GR" sz="1700" dirty="0">
                <a:latin typeface="Calibri" panose="020F0502020204030204" pitchFamily="34" charset="0"/>
              </a:rPr>
              <a:t>μέσω του σχετικού εντύπου που διατίθεται </a:t>
            </a:r>
            <a:r>
              <a:rPr lang="el-GR" sz="1700" dirty="0" smtClean="0">
                <a:latin typeface="Calibri" panose="020F0502020204030204" pitchFamily="34" charset="0"/>
              </a:rPr>
              <a:t>στο χώρο της Υπηρεσίας.</a:t>
            </a:r>
            <a:endParaRPr lang="el-GR" sz="1700" dirty="0">
              <a:latin typeface="Calibri" panose="020F0502020204030204" pitchFamily="34" charset="0"/>
            </a:endParaRPr>
          </a:p>
          <a:p>
            <a:pPr marL="109728" indent="0">
              <a:buNone/>
            </a:pPr>
            <a:r>
              <a:rPr lang="el-GR" sz="1700" dirty="0" smtClean="0">
                <a:latin typeface="Calibri" panose="020F0502020204030204" pitchFamily="34" charset="0"/>
              </a:rPr>
              <a:t>Παράλληλα, δίνεται και η δυνατότητα υποβολής προτάσεων </a:t>
            </a:r>
            <a:r>
              <a:rPr lang="el-GR" sz="1700" dirty="0">
                <a:latin typeface="Calibri" panose="020F0502020204030204" pitchFamily="34" charset="0"/>
              </a:rPr>
              <a:t>πάνω σε διάφορα θέματα που αφορούν τον Ε.Λ.Κ.Ε</a:t>
            </a:r>
            <a:r>
              <a:rPr lang="el-GR" sz="1700" dirty="0" smtClean="0">
                <a:latin typeface="Calibri" panose="020F0502020204030204" pitchFamily="34" charset="0"/>
              </a:rPr>
              <a:t>., </a:t>
            </a:r>
            <a:r>
              <a:rPr lang="el-GR" sz="1700" dirty="0">
                <a:latin typeface="Calibri" panose="020F0502020204030204" pitchFamily="34" charset="0"/>
              </a:rPr>
              <a:t>μέσω της επιλογής </a:t>
            </a:r>
            <a:r>
              <a:rPr lang="el-GR" sz="1700" dirty="0" smtClean="0">
                <a:latin typeface="Calibri" panose="020F0502020204030204" pitchFamily="34" charset="0"/>
              </a:rPr>
              <a:t>«Πείτε </a:t>
            </a:r>
            <a:r>
              <a:rPr lang="el-GR" sz="1700" dirty="0">
                <a:latin typeface="Calibri" panose="020F0502020204030204" pitchFamily="34" charset="0"/>
              </a:rPr>
              <a:t>μας τη γνώμη σας» </a:t>
            </a:r>
            <a:r>
              <a:rPr lang="el-GR" sz="1700" dirty="0" smtClean="0">
                <a:latin typeface="Calibri" panose="020F0502020204030204" pitchFamily="34" charset="0"/>
              </a:rPr>
              <a:t>στην ιστοσελίδα της Υπηρεσίας (</a:t>
            </a:r>
            <a:r>
              <a:rPr lang="en-US" sz="1700" dirty="0" smtClean="0">
                <a:latin typeface="Calibri" panose="020F0502020204030204" pitchFamily="34" charset="0"/>
                <a:hlinkClick r:id="rId4"/>
              </a:rPr>
              <a:t>http</a:t>
            </a:r>
            <a:r>
              <a:rPr lang="en-US" sz="1700" dirty="0">
                <a:latin typeface="Calibri" panose="020F0502020204030204" pitchFamily="34" charset="0"/>
                <a:hlinkClick r:id="rId4"/>
              </a:rPr>
              <a:t>://</a:t>
            </a:r>
            <a:r>
              <a:rPr lang="en-US" sz="1700" dirty="0" smtClean="0">
                <a:latin typeface="Calibri" panose="020F0502020204030204" pitchFamily="34" charset="0"/>
                <a:hlinkClick r:id="rId4"/>
              </a:rPr>
              <a:t>www.elke.uoa.gr/feedback.aspx</a:t>
            </a:r>
            <a:r>
              <a:rPr lang="el-GR" sz="1700" dirty="0" smtClean="0">
                <a:latin typeface="Calibri" panose="020F0502020204030204" pitchFamily="34" charset="0"/>
              </a:rPr>
              <a:t>) και,</a:t>
            </a:r>
          </a:p>
          <a:p>
            <a:pPr marL="109728" indent="0">
              <a:buNone/>
            </a:pPr>
            <a:r>
              <a:rPr lang="el-GR" sz="1700" dirty="0" smtClean="0">
                <a:latin typeface="Calibri" panose="020F0502020204030204" pitchFamily="34" charset="0"/>
              </a:rPr>
              <a:t>με τη χρήση του εντύπου </a:t>
            </a:r>
            <a:r>
              <a:rPr lang="el-GR" sz="1800" dirty="0" smtClean="0">
                <a:latin typeface="Calibri" panose="020F0502020204030204" pitchFamily="34" charset="0"/>
              </a:rPr>
              <a:t>Ε-ΔΠ-15-Ε1 «Μη Συμμορφώσεις – Προτάσεις Βελτίωσης»</a:t>
            </a:r>
            <a:endParaRPr lang="el-GR" sz="1700" dirty="0" smtClean="0">
              <a:latin typeface="Calibri" panose="020F0502020204030204" pitchFamily="34" charset="0"/>
            </a:endParaRPr>
          </a:p>
          <a:p>
            <a:pPr marL="109728" indent="0">
              <a:buNone/>
            </a:pPr>
            <a:endParaRPr lang="el-GR" sz="1700" dirty="0">
              <a:latin typeface="Calibri" panose="020F0502020204030204" pitchFamily="34" charset="0"/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8" t="71354" r="72373" b="12450"/>
          <a:stretch/>
        </p:blipFill>
        <p:spPr bwMode="auto">
          <a:xfrm>
            <a:off x="487314" y="2281932"/>
            <a:ext cx="3082762" cy="258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6813" y="5602014"/>
            <a:ext cx="8261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dirty="0" smtClean="0">
              <a:latin typeface="Calibri" panose="020F0502020204030204" pitchFamily="34" charset="0"/>
            </a:endParaRPr>
          </a:p>
          <a:p>
            <a:r>
              <a:rPr lang="el-GR" dirty="0" smtClean="0">
                <a:latin typeface="Calibri" panose="020F0502020204030204" pitchFamily="34" charset="0"/>
              </a:rPr>
              <a:t>Το </a:t>
            </a:r>
            <a:r>
              <a:rPr lang="el-GR" dirty="0">
                <a:latin typeface="Calibri" panose="020F0502020204030204" pitchFamily="34" charset="0"/>
              </a:rPr>
              <a:t>πόρισμα της Αξιολόγησης του Ε.Λ.Κ.Ε. από τους αποδέκτες των </a:t>
            </a:r>
            <a:r>
              <a:rPr lang="el-GR" dirty="0" smtClean="0">
                <a:latin typeface="Calibri" panose="020F0502020204030204" pitchFamily="34" charset="0"/>
              </a:rPr>
              <a:t>υπηρεσιών </a:t>
            </a:r>
            <a:r>
              <a:rPr lang="el-GR" dirty="0">
                <a:latin typeface="Calibri" panose="020F0502020204030204" pitchFamily="34" charset="0"/>
              </a:rPr>
              <a:t>του, δημοσιεύεται στην επίσημη ιστοσελίδα του ετησίως. 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8533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Διαδικασία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 Desk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6" name="Picture 2" descr="C:\Users\fotopoulosth\AppData\Local\Microsoft\Windows\Temporary Internet Files\Content.IE5\MW3IHZSF\User_icon_2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13" y="2420888"/>
            <a:ext cx="112474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otopoulosth\AppData\Local\Microsoft\Windows\Temporary Internet Files\Content.IE5\MW3IHZSF\helpdesk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803" y="2450372"/>
            <a:ext cx="610157" cy="106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5" descr="Image result for clip art depart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Picture 2" descr="C:\Users\fotopoulosth\AppData\Local\Microsoft\Windows\Temporary Internet Files\Content.IE5\F313STIH\Email_Shiny_Icon.svg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54" y="5157192"/>
            <a:ext cx="747661" cy="74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fotopoulosth\AppData\Local\Microsoft\Windows\Temporary Internet Files\Content.IE5\F313STIH\Telephone_2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54" y="4221088"/>
            <a:ext cx="762721" cy="76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21557" y="4279282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210 727 5900</a:t>
            </a:r>
            <a:endParaRPr lang="el-GR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21556" y="5207856"/>
            <a:ext cx="5830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helpdesk@elke.uoa.gr</a:t>
            </a:r>
            <a:endParaRPr lang="el-GR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11" name="Ευθύγραμμο βέλος σύνδεσης 10"/>
          <p:cNvCxnSpPr/>
          <p:nvPr/>
        </p:nvCxnSpPr>
        <p:spPr>
          <a:xfrm>
            <a:off x="1583821" y="2678577"/>
            <a:ext cx="194421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Image result for 9 o'clock clipart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021" y="2162699"/>
            <a:ext cx="1410317" cy="141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2 o'clock clipart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197" y="2111773"/>
            <a:ext cx="1461243" cy="146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487020" y="3572127"/>
            <a:ext cx="30454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09:00 – 14:00</a:t>
            </a:r>
            <a:endParaRPr lang="el-GR" sz="35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6328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Διαδικασία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 Desk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6" name="Picture 2" descr="C:\Users\fotopoulosth\AppData\Local\Microsoft\Windows\Temporary Internet Files\Content.IE5\MW3IHZSF\User_icon_2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13" y="2420888"/>
            <a:ext cx="112474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otopoulosth\AppData\Local\Microsoft\Windows\Temporary Internet Files\Content.IE5\MW3IHZSF\helpdesk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803" y="2450372"/>
            <a:ext cx="610157" cy="106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5" descr="Image result for clip art depart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" name="Picture 2" descr="C:\Users\fotopoulosth\AppData\Local\Microsoft\Windows\Temporary Internet Files\Content.IE5\F313STIH\Email_Shiny_Icon.svg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54" y="5157192"/>
            <a:ext cx="747661" cy="74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fotopoulosth\AppData\Local\Microsoft\Windows\Temporary Internet Files\Content.IE5\F313STIH\Telephone_2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54" y="4221088"/>
            <a:ext cx="762721" cy="76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621557" y="4279282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210 727 5900</a:t>
            </a:r>
            <a:endParaRPr lang="el-GR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21556" y="5207856"/>
            <a:ext cx="5830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helpdesk@elke.uoa.gr</a:t>
            </a:r>
            <a:endParaRPr lang="el-GR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15" name="Ευθύγραμμο βέλος σύνδεσης 14"/>
          <p:cNvCxnSpPr/>
          <p:nvPr/>
        </p:nvCxnSpPr>
        <p:spPr>
          <a:xfrm>
            <a:off x="1583821" y="2678577"/>
            <a:ext cx="194421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Ευθύγραμμο βέλος σύνδεσης 15"/>
          <p:cNvCxnSpPr/>
          <p:nvPr/>
        </p:nvCxnSpPr>
        <p:spPr>
          <a:xfrm flipH="1">
            <a:off x="1475656" y="3159100"/>
            <a:ext cx="1869871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8" descr="Image result for 9 o'clock clipart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021" y="2162699"/>
            <a:ext cx="1410317" cy="141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Image result for 2 o'clock clipart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197" y="2111773"/>
            <a:ext cx="1461243" cy="146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487020" y="3572127"/>
            <a:ext cx="30454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09:00 – 14:00</a:t>
            </a:r>
            <a:endParaRPr lang="el-GR" sz="35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863963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Διαδικασία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 Desk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6" name="Picture 2" descr="C:\Users\fotopoulosth\AppData\Local\Microsoft\Windows\Temporary Internet Files\Content.IE5\MW3IHZSF\User_icon_2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13" y="2420888"/>
            <a:ext cx="112474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otopoulosth\AppData\Local\Microsoft\Windows\Temporary Internet Files\Content.IE5\MW3IHZSF\helpdesk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803" y="2450372"/>
            <a:ext cx="610157" cy="106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5" descr="Image result for clip art depart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cxnSp>
        <p:nvCxnSpPr>
          <p:cNvPr id="11" name="Ευθύγραμμο βέλος σύνδεσης 10"/>
          <p:cNvCxnSpPr/>
          <p:nvPr/>
        </p:nvCxnSpPr>
        <p:spPr>
          <a:xfrm>
            <a:off x="1583821" y="2678577"/>
            <a:ext cx="194421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Ευθύγραμμο βέλος σύνδεσης 13"/>
          <p:cNvCxnSpPr/>
          <p:nvPr/>
        </p:nvCxnSpPr>
        <p:spPr>
          <a:xfrm>
            <a:off x="4527910" y="3159100"/>
            <a:ext cx="162826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Image result for coworkers clipar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912444"/>
            <a:ext cx="1944216" cy="193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716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Διαδικασία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 Desk</a:t>
            </a:r>
            <a:endParaRPr lang="el-G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6" name="Picture 2" descr="C:\Users\fotopoulosth\AppData\Local\Microsoft\Windows\Temporary Internet Files\Content.IE5\MW3IHZSF\User_icon_2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13" y="2420888"/>
            <a:ext cx="112474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otopoulosth\AppData\Local\Microsoft\Windows\Temporary Internet Files\Content.IE5\MW3IHZSF\helpdesk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803" y="2450372"/>
            <a:ext cx="610157" cy="106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5" descr="Image result for clip art depart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cxnSp>
        <p:nvCxnSpPr>
          <p:cNvPr id="10" name="Γωνιακή σύνδεση 9"/>
          <p:cNvCxnSpPr>
            <a:stCxn id="1027" idx="1"/>
            <a:endCxn id="1026" idx="3"/>
          </p:cNvCxnSpPr>
          <p:nvPr/>
        </p:nvCxnSpPr>
        <p:spPr>
          <a:xfrm rot="10800000">
            <a:off x="1621557" y="2983260"/>
            <a:ext cx="1980246" cy="12700"/>
          </a:xfrm>
          <a:prstGeom prst="bentConnector3">
            <a:avLst>
              <a:gd name="adj1" fmla="val -66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fotopoulosth\AppData\Local\Microsoft\Windows\Temporary Internet Files\Content.IE5\F313STIH\Email_Shiny_Icon.svg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098" y="3041575"/>
            <a:ext cx="747661" cy="74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Ευθύγραμμο βέλος σύνδεσης 14"/>
          <p:cNvCxnSpPr/>
          <p:nvPr/>
        </p:nvCxnSpPr>
        <p:spPr>
          <a:xfrm>
            <a:off x="1583821" y="2678577"/>
            <a:ext cx="194421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Ευθύγραμμο βέλος σύνδεσης 19"/>
          <p:cNvCxnSpPr/>
          <p:nvPr/>
        </p:nvCxnSpPr>
        <p:spPr>
          <a:xfrm>
            <a:off x="4527910" y="3159100"/>
            <a:ext cx="1628266" cy="0"/>
          </a:xfrm>
          <a:prstGeom prst="straightConnector1">
            <a:avLst/>
          </a:prstGeom>
          <a:ln w="762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 descr="Image result for coworkers clipart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912444"/>
            <a:ext cx="1944216" cy="193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0149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στικό">
  <a:themeElements>
    <a:clrScheme name="Αστικ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1246</TotalTime>
  <Words>816</Words>
  <Application>Microsoft Office PowerPoint</Application>
  <PresentationFormat>On-screen Show (4:3)</PresentationFormat>
  <Paragraphs>191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Αστικό</vt:lpstr>
      <vt:lpstr>Η λειτουργία του ΕΛΚΕ σύμφωνα με το νέο νομοθετικό πλαίσιο  (Ν. 4485/2017)</vt:lpstr>
      <vt:lpstr>Σύστημα Διαχείρισης Ποιότητας</vt:lpstr>
      <vt:lpstr>Σύστημα Διαχείρισης Ποιότητας</vt:lpstr>
      <vt:lpstr>Σύστημα Διαχείρισης Ποιότητας</vt:lpstr>
      <vt:lpstr>Σύστημα Διαχείρισης Ποιότητας</vt:lpstr>
      <vt:lpstr>Διαδικασία Help Desk</vt:lpstr>
      <vt:lpstr>Διαδικασία Help Desk</vt:lpstr>
      <vt:lpstr>Διαδικασία Help Desk</vt:lpstr>
      <vt:lpstr>Διαδικασία Help Desk</vt:lpstr>
      <vt:lpstr>Διαδικασία Help Desk</vt:lpstr>
      <vt:lpstr>Διαδικασία Help Desk</vt:lpstr>
      <vt:lpstr>Διαδικασία Help Desk</vt:lpstr>
      <vt:lpstr>Διαδικασία Help Desk</vt:lpstr>
      <vt:lpstr>Τίτλος 1</vt:lpstr>
      <vt:lpstr>Στατιστικά Στοιχεία 11-22/9/2017</vt:lpstr>
      <vt:lpstr>Στατιστικά Στοιχεία 11-22/9/2017</vt:lpstr>
      <vt:lpstr>Στατιστικά Στοιχεία 11-22/9/2017</vt:lpstr>
      <vt:lpstr>Στατιστικά Στοιχεία 11-22/9/2017</vt:lpstr>
      <vt:lpstr>Ευχαριστούμε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Οδηγός Διενέργειας  Εσωτερικού Ελέγχου</dc:title>
  <dc:creator>Θανάσης Φωτόπουλος</dc:creator>
  <cp:lastModifiedBy>Βασιλική Δημακοπούλου</cp:lastModifiedBy>
  <cp:revision>103</cp:revision>
  <dcterms:created xsi:type="dcterms:W3CDTF">2015-10-19T08:50:34Z</dcterms:created>
  <dcterms:modified xsi:type="dcterms:W3CDTF">2017-09-26T09:54:47Z</dcterms:modified>
</cp:coreProperties>
</file>