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15"/>
  </p:notesMasterIdLst>
  <p:sldIdLst>
    <p:sldId id="256" r:id="rId2"/>
    <p:sldId id="279" r:id="rId3"/>
    <p:sldId id="280" r:id="rId4"/>
    <p:sldId id="281" r:id="rId5"/>
    <p:sldId id="282" r:id="rId6"/>
    <p:sldId id="291" r:id="rId7"/>
    <p:sldId id="292" r:id="rId8"/>
    <p:sldId id="294" r:id="rId9"/>
    <p:sldId id="288" r:id="rId10"/>
    <p:sldId id="285" r:id="rId11"/>
    <p:sldId id="289" r:id="rId12"/>
    <p:sldId id="290" r:id="rId13"/>
    <p:sldId id="276" r:id="rId14"/>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Μεσαίο στυλ 2 - Έμφαση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Μεσαίο στυλ 2 - Έμφαση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Μεσαίο στυλ 2 - Έμφαση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073A0DAA-6AF3-43AB-8588-CEC1D06C72B9}" styleName="Μεσαίο στυλ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8645" autoAdjust="0"/>
  </p:normalViewPr>
  <p:slideViewPr>
    <p:cSldViewPr>
      <p:cViewPr>
        <p:scale>
          <a:sx n="101" d="100"/>
          <a:sy n="101" d="100"/>
        </p:scale>
        <p:origin x="-258"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4C8C26F-8378-4CF9-984D-B4D92DB819AA}" type="datetimeFigureOut">
              <a:rPr lang="el-GR" smtClean="0"/>
              <a:t>29/9/2017</a:t>
            </a:fld>
            <a:endParaRPr lang="el-GR"/>
          </a:p>
        </p:txBody>
      </p:sp>
      <p:sp>
        <p:nvSpPr>
          <p:cNvPr id="4" name="Θέση εικόνας διαφάνειας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l-GR"/>
          </a:p>
        </p:txBody>
      </p:sp>
      <p:sp>
        <p:nvSpPr>
          <p:cNvPr id="5" name="Θέση σημειώσεων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6" name="Θέση υποσέλιδου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7" name="Θέση αριθμού διαφάνειας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40021C1-993A-4512-9F7A-B583822189AC}" type="slidenum">
              <a:rPr lang="el-GR" smtClean="0"/>
              <a:t>‹#›</a:t>
            </a:fld>
            <a:endParaRPr lang="el-GR"/>
          </a:p>
        </p:txBody>
      </p:sp>
    </p:spTree>
    <p:extLst>
      <p:ext uri="{BB962C8B-B14F-4D97-AF65-F5344CB8AC3E}">
        <p14:creationId xmlns:p14="http://schemas.microsoft.com/office/powerpoint/2010/main" val="18447952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US" dirty="0" smtClean="0"/>
              <a:t>Intro</a:t>
            </a:r>
            <a:endParaRPr lang="el-GR" dirty="0"/>
          </a:p>
        </p:txBody>
      </p:sp>
      <p:sp>
        <p:nvSpPr>
          <p:cNvPr id="4" name="Θέση αριθμού διαφάνειας 3"/>
          <p:cNvSpPr>
            <a:spLocks noGrp="1"/>
          </p:cNvSpPr>
          <p:nvPr>
            <p:ph type="sldNum" sz="quarter" idx="10"/>
          </p:nvPr>
        </p:nvSpPr>
        <p:spPr/>
        <p:txBody>
          <a:bodyPr/>
          <a:lstStyle/>
          <a:p>
            <a:fld id="{440021C1-993A-4512-9F7A-B583822189AC}" type="slidenum">
              <a:rPr lang="el-GR" smtClean="0"/>
              <a:t>1</a:t>
            </a:fld>
            <a:endParaRPr lang="el-GR"/>
          </a:p>
        </p:txBody>
      </p:sp>
    </p:spTree>
    <p:extLst>
      <p:ext uri="{BB962C8B-B14F-4D97-AF65-F5344CB8AC3E}">
        <p14:creationId xmlns:p14="http://schemas.microsoft.com/office/powerpoint/2010/main" val="24181674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10"/>
          </p:nvPr>
        </p:nvSpPr>
        <p:spPr/>
        <p:txBody>
          <a:bodyPr/>
          <a:lstStyle/>
          <a:p>
            <a:fld id="{440021C1-993A-4512-9F7A-B583822189AC}" type="slidenum">
              <a:rPr lang="el-GR" smtClean="0"/>
              <a:t>8</a:t>
            </a:fld>
            <a:endParaRPr lang="el-GR"/>
          </a:p>
        </p:txBody>
      </p:sp>
    </p:spTree>
    <p:extLst>
      <p:ext uri="{BB962C8B-B14F-4D97-AF65-F5344CB8AC3E}">
        <p14:creationId xmlns:p14="http://schemas.microsoft.com/office/powerpoint/2010/main" val="42775396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10"/>
          </p:nvPr>
        </p:nvSpPr>
        <p:spPr/>
        <p:txBody>
          <a:bodyPr/>
          <a:lstStyle/>
          <a:p>
            <a:fld id="{440021C1-993A-4512-9F7A-B583822189AC}" type="slidenum">
              <a:rPr lang="el-GR" smtClean="0"/>
              <a:t>9</a:t>
            </a:fld>
            <a:endParaRPr lang="el-GR"/>
          </a:p>
        </p:txBody>
      </p:sp>
    </p:spTree>
    <p:extLst>
      <p:ext uri="{BB962C8B-B14F-4D97-AF65-F5344CB8AC3E}">
        <p14:creationId xmlns:p14="http://schemas.microsoft.com/office/powerpoint/2010/main" val="12839244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US" dirty="0" smtClean="0"/>
              <a:t>Outro</a:t>
            </a:r>
            <a:endParaRPr lang="el-GR" dirty="0"/>
          </a:p>
        </p:txBody>
      </p:sp>
      <p:sp>
        <p:nvSpPr>
          <p:cNvPr id="4" name="Θέση αριθμού διαφάνειας 3"/>
          <p:cNvSpPr>
            <a:spLocks noGrp="1"/>
          </p:cNvSpPr>
          <p:nvPr>
            <p:ph type="sldNum" sz="quarter" idx="10"/>
          </p:nvPr>
        </p:nvSpPr>
        <p:spPr/>
        <p:txBody>
          <a:bodyPr/>
          <a:lstStyle/>
          <a:p>
            <a:fld id="{440021C1-993A-4512-9F7A-B583822189AC}" type="slidenum">
              <a:rPr lang="el-GR" smtClean="0"/>
              <a:t>13</a:t>
            </a:fld>
            <a:endParaRPr lang="el-GR"/>
          </a:p>
        </p:txBody>
      </p:sp>
    </p:spTree>
    <p:extLst>
      <p:ext uri="{BB962C8B-B14F-4D97-AF65-F5344CB8AC3E}">
        <p14:creationId xmlns:p14="http://schemas.microsoft.com/office/powerpoint/2010/main" val="23343557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Διαφάνεια τίτλου">
    <p:spTree>
      <p:nvGrpSpPr>
        <p:cNvPr id="1" name=""/>
        <p:cNvGrpSpPr/>
        <p:nvPr/>
      </p:nvGrpSpPr>
      <p:grpSpPr>
        <a:xfrm>
          <a:off x="0" y="0"/>
          <a:ext cx="0" cy="0"/>
          <a:chOff x="0" y="0"/>
          <a:chExt cx="0" cy="0"/>
        </a:xfrm>
      </p:grpSpPr>
      <p:sp>
        <p:nvSpPr>
          <p:cNvPr id="23" name="Ορθογώνιο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Ορθογώνιο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Ορθογώνιο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Ορθογώνιο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Ορθογώνιο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Στρογγυλεμένο ορθογώνιο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Στρογγυλεμένο ορθογώνιο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Ορθογώνιο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Ορθογώνιο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Ορθογώνιο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Ορθογώνιο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Τίτλος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el-GR" smtClean="0"/>
              <a:t>Στυλ κύριου τίτλου</a:t>
            </a:r>
            <a:endParaRPr kumimoji="0" lang="en-US"/>
          </a:p>
        </p:txBody>
      </p:sp>
      <p:sp>
        <p:nvSpPr>
          <p:cNvPr id="9" name="Υπότιτλος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l-GR" smtClean="0"/>
              <a:t>Στυλ κύριου υπότιτλου</a:t>
            </a:r>
            <a:endParaRPr kumimoji="0" lang="en-US"/>
          </a:p>
        </p:txBody>
      </p:sp>
      <p:sp>
        <p:nvSpPr>
          <p:cNvPr id="28" name="Θέση ημερομηνίας 27"/>
          <p:cNvSpPr>
            <a:spLocks noGrp="1"/>
          </p:cNvSpPr>
          <p:nvPr>
            <p:ph type="dt" sz="half" idx="10"/>
          </p:nvPr>
        </p:nvSpPr>
        <p:spPr>
          <a:xfrm>
            <a:off x="6705600" y="4206240"/>
            <a:ext cx="960120" cy="457200"/>
          </a:xfrm>
        </p:spPr>
        <p:txBody>
          <a:bodyPr/>
          <a:lstStyle/>
          <a:p>
            <a:fld id="{FC2376CC-40EC-4189-9DC0-81398BF5678A}" type="datetime1">
              <a:rPr lang="el-GR" smtClean="0"/>
              <a:t>29/9/2017</a:t>
            </a:fld>
            <a:endParaRPr lang="el-GR"/>
          </a:p>
        </p:txBody>
      </p:sp>
      <p:sp>
        <p:nvSpPr>
          <p:cNvPr id="17" name="Θέση υποσέλιδου 16"/>
          <p:cNvSpPr>
            <a:spLocks noGrp="1"/>
          </p:cNvSpPr>
          <p:nvPr>
            <p:ph type="ftr" sz="quarter" idx="11"/>
          </p:nvPr>
        </p:nvSpPr>
        <p:spPr>
          <a:xfrm>
            <a:off x="5410200" y="4205288"/>
            <a:ext cx="1295400" cy="457200"/>
          </a:xfrm>
        </p:spPr>
        <p:txBody>
          <a:bodyPr/>
          <a:lstStyle/>
          <a:p>
            <a:r>
              <a:rPr lang="el-GR" smtClean="0"/>
              <a:t>Ε.Λ.Κ.Ε. / Τμήμα Ποιότητας και Προβολής</a:t>
            </a:r>
            <a:endParaRPr lang="el-GR"/>
          </a:p>
        </p:txBody>
      </p:sp>
      <p:sp>
        <p:nvSpPr>
          <p:cNvPr id="29" name="Θέση αριθμού διαφάνειας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2BD1C204-9DD2-445A-83C9-F5E5B6AA0B1C}" type="slidenum">
              <a:rPr lang="el-GR" smtClean="0"/>
              <a:t>‹#›</a:t>
            </a:fld>
            <a:endParaRPr lang="el-G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kumimoji="0" lang="el-GR" smtClean="0"/>
              <a:t>Στυλ κύριου τίτλου</a:t>
            </a:r>
            <a:endParaRPr kumimoji="0" lang="en-US"/>
          </a:p>
        </p:txBody>
      </p:sp>
      <p:sp>
        <p:nvSpPr>
          <p:cNvPr id="3" name="Θέση κατακόρυφου κειμένου 2"/>
          <p:cNvSpPr>
            <a:spLocks noGrp="1"/>
          </p:cNvSpPr>
          <p:nvPr>
            <p:ph type="body" orient="vert" idx="1"/>
          </p:nvPr>
        </p:nvSpPr>
        <p:spPr/>
        <p:txBody>
          <a:bodyPr vert="eaVert"/>
          <a:lstStyle/>
          <a:p>
            <a:pPr lvl="0" eaLnBrk="1" latinLnBrk="0" hangingPunct="1"/>
            <a:r>
              <a:rPr lang="el-GR" smtClean="0"/>
              <a:t>Στυλ υποδείγματος κειμένου</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Θέση ημερομηνίας 3"/>
          <p:cNvSpPr>
            <a:spLocks noGrp="1"/>
          </p:cNvSpPr>
          <p:nvPr>
            <p:ph type="dt" sz="half" idx="10"/>
          </p:nvPr>
        </p:nvSpPr>
        <p:spPr/>
        <p:txBody>
          <a:bodyPr/>
          <a:lstStyle/>
          <a:p>
            <a:fld id="{2479ABD9-46B7-491B-84FA-2E059FA1F149}" type="datetime1">
              <a:rPr lang="el-GR" smtClean="0"/>
              <a:t>29/9/2017</a:t>
            </a:fld>
            <a:endParaRPr lang="el-GR"/>
          </a:p>
        </p:txBody>
      </p:sp>
      <p:sp>
        <p:nvSpPr>
          <p:cNvPr id="5" name="Θέση υποσέλιδου 4"/>
          <p:cNvSpPr>
            <a:spLocks noGrp="1"/>
          </p:cNvSpPr>
          <p:nvPr>
            <p:ph type="ftr" sz="quarter" idx="11"/>
          </p:nvPr>
        </p:nvSpPr>
        <p:spPr/>
        <p:txBody>
          <a:bodyPr/>
          <a:lstStyle/>
          <a:p>
            <a:r>
              <a:rPr lang="el-GR" smtClean="0"/>
              <a:t>Ε.Λ.Κ.Ε. / Τμήμα Ποιότητας και Προβολής</a:t>
            </a:r>
            <a:endParaRPr lang="el-GR"/>
          </a:p>
        </p:txBody>
      </p:sp>
      <p:sp>
        <p:nvSpPr>
          <p:cNvPr id="6" name="Θέση αριθμού διαφάνειας 5"/>
          <p:cNvSpPr>
            <a:spLocks noGrp="1"/>
          </p:cNvSpPr>
          <p:nvPr>
            <p:ph type="sldNum" sz="quarter" idx="12"/>
          </p:nvPr>
        </p:nvSpPr>
        <p:spPr/>
        <p:txBody>
          <a:bodyPr/>
          <a:lstStyle/>
          <a:p>
            <a:fld id="{2BD1C204-9DD2-445A-83C9-F5E5B6AA0B1C}" type="slidenum">
              <a:rPr lang="el-GR" smtClean="0"/>
              <a:t>‹#›</a:t>
            </a:fld>
            <a:endParaRPr lang="el-G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Κατακόρυφος τίτλος 1"/>
          <p:cNvSpPr>
            <a:spLocks noGrp="1"/>
          </p:cNvSpPr>
          <p:nvPr>
            <p:ph type="title" orient="vert"/>
          </p:nvPr>
        </p:nvSpPr>
        <p:spPr>
          <a:xfrm>
            <a:off x="6781800" y="1143000"/>
            <a:ext cx="1905000" cy="5486400"/>
          </a:xfrm>
        </p:spPr>
        <p:txBody>
          <a:bodyPr vert="eaVert"/>
          <a:lstStyle/>
          <a:p>
            <a:r>
              <a:rPr kumimoji="0" lang="el-GR" smtClean="0"/>
              <a:t>Στυλ κύριου τίτλου</a:t>
            </a:r>
            <a:endParaRPr kumimoji="0" lang="en-US"/>
          </a:p>
        </p:txBody>
      </p:sp>
      <p:sp>
        <p:nvSpPr>
          <p:cNvPr id="3" name="Θέση κατακόρυφου κειμένου 2"/>
          <p:cNvSpPr>
            <a:spLocks noGrp="1"/>
          </p:cNvSpPr>
          <p:nvPr>
            <p:ph type="body" orient="vert" idx="1"/>
          </p:nvPr>
        </p:nvSpPr>
        <p:spPr>
          <a:xfrm>
            <a:off x="457200" y="1143000"/>
            <a:ext cx="6248400" cy="5486400"/>
          </a:xfrm>
        </p:spPr>
        <p:txBody>
          <a:bodyPr vert="eaVert"/>
          <a:lstStyle/>
          <a:p>
            <a:pPr lvl="0" eaLnBrk="1" latinLnBrk="0" hangingPunct="1"/>
            <a:r>
              <a:rPr lang="el-GR" smtClean="0"/>
              <a:t>Στυλ υποδείγματος κειμένου</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Θέση ημερομηνίας 3"/>
          <p:cNvSpPr>
            <a:spLocks noGrp="1"/>
          </p:cNvSpPr>
          <p:nvPr>
            <p:ph type="dt" sz="half" idx="10"/>
          </p:nvPr>
        </p:nvSpPr>
        <p:spPr/>
        <p:txBody>
          <a:bodyPr/>
          <a:lstStyle/>
          <a:p>
            <a:fld id="{6BF7AE02-A746-4914-A012-38FA7EA977D4}" type="datetime1">
              <a:rPr lang="el-GR" smtClean="0"/>
              <a:t>29/9/2017</a:t>
            </a:fld>
            <a:endParaRPr lang="el-GR"/>
          </a:p>
        </p:txBody>
      </p:sp>
      <p:sp>
        <p:nvSpPr>
          <p:cNvPr id="5" name="Θέση υποσέλιδου 4"/>
          <p:cNvSpPr>
            <a:spLocks noGrp="1"/>
          </p:cNvSpPr>
          <p:nvPr>
            <p:ph type="ftr" sz="quarter" idx="11"/>
          </p:nvPr>
        </p:nvSpPr>
        <p:spPr/>
        <p:txBody>
          <a:bodyPr/>
          <a:lstStyle/>
          <a:p>
            <a:r>
              <a:rPr lang="el-GR" smtClean="0"/>
              <a:t>Ε.Λ.Κ.Ε. / Τμήμα Ποιότητας και Προβολής</a:t>
            </a:r>
            <a:endParaRPr lang="el-GR"/>
          </a:p>
        </p:txBody>
      </p:sp>
      <p:sp>
        <p:nvSpPr>
          <p:cNvPr id="6" name="Θέση αριθμού διαφάνειας 5"/>
          <p:cNvSpPr>
            <a:spLocks noGrp="1"/>
          </p:cNvSpPr>
          <p:nvPr>
            <p:ph type="sldNum" sz="quarter" idx="12"/>
          </p:nvPr>
        </p:nvSpPr>
        <p:spPr/>
        <p:txBody>
          <a:bodyPr/>
          <a:lstStyle/>
          <a:p>
            <a:fld id="{2BD1C204-9DD2-445A-83C9-F5E5B6AA0B1C}" type="slidenum">
              <a:rPr lang="el-GR" smtClean="0"/>
              <a:t>‹#›</a:t>
            </a:fld>
            <a:endParaRPr lang="el-G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kumimoji="0" lang="el-GR" smtClean="0"/>
              <a:t>Στυλ κύριου τίτλου</a:t>
            </a:r>
            <a:endParaRPr kumimoji="0" lang="en-US"/>
          </a:p>
        </p:txBody>
      </p:sp>
      <p:sp>
        <p:nvSpPr>
          <p:cNvPr id="3" name="Θέση περιεχομένου 2"/>
          <p:cNvSpPr>
            <a:spLocks noGrp="1"/>
          </p:cNvSpPr>
          <p:nvPr>
            <p:ph idx="1"/>
          </p:nvPr>
        </p:nvSpPr>
        <p:spPr/>
        <p:txBody>
          <a:bodyPr/>
          <a:lstStyle/>
          <a:p>
            <a:pPr lvl="0" eaLnBrk="1" latinLnBrk="0" hangingPunct="1"/>
            <a:r>
              <a:rPr lang="el-GR" smtClean="0"/>
              <a:t>Στυλ υποδείγματος κειμένου</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Θέση ημερομηνίας 3"/>
          <p:cNvSpPr>
            <a:spLocks noGrp="1"/>
          </p:cNvSpPr>
          <p:nvPr>
            <p:ph type="dt" sz="half" idx="10"/>
          </p:nvPr>
        </p:nvSpPr>
        <p:spPr/>
        <p:txBody>
          <a:bodyPr/>
          <a:lstStyle/>
          <a:p>
            <a:fld id="{016F548E-0C9B-4D45-B8CD-600A45F82885}" type="datetime1">
              <a:rPr lang="el-GR" smtClean="0"/>
              <a:t>29/9/2017</a:t>
            </a:fld>
            <a:endParaRPr lang="el-GR"/>
          </a:p>
        </p:txBody>
      </p:sp>
      <p:sp>
        <p:nvSpPr>
          <p:cNvPr id="5" name="Θέση υποσέλιδου 4"/>
          <p:cNvSpPr>
            <a:spLocks noGrp="1"/>
          </p:cNvSpPr>
          <p:nvPr>
            <p:ph type="ftr" sz="quarter" idx="11"/>
          </p:nvPr>
        </p:nvSpPr>
        <p:spPr/>
        <p:txBody>
          <a:bodyPr/>
          <a:lstStyle/>
          <a:p>
            <a:r>
              <a:rPr lang="el-GR" smtClean="0"/>
              <a:t>Ε.Λ.Κ.Ε. / Τμήμα Ποιότητας και Προβολής</a:t>
            </a:r>
            <a:endParaRPr lang="el-GR"/>
          </a:p>
        </p:txBody>
      </p:sp>
      <p:sp>
        <p:nvSpPr>
          <p:cNvPr id="6" name="Θέση αριθμού διαφάνειας 5"/>
          <p:cNvSpPr>
            <a:spLocks noGrp="1"/>
          </p:cNvSpPr>
          <p:nvPr>
            <p:ph type="sldNum" sz="quarter" idx="12"/>
          </p:nvPr>
        </p:nvSpPr>
        <p:spPr/>
        <p:txBody>
          <a:bodyPr/>
          <a:lstStyle/>
          <a:p>
            <a:fld id="{2BD1C204-9DD2-445A-83C9-F5E5B6AA0B1C}" type="slidenum">
              <a:rPr lang="el-GR" smtClean="0"/>
              <a:t>‹#›</a:t>
            </a:fld>
            <a:endParaRPr lang="el-G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Τίτλος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el-GR" smtClean="0"/>
              <a:t>Στυλ κύριου τίτλου</a:t>
            </a:r>
            <a:endParaRPr kumimoji="0" lang="en-US"/>
          </a:p>
        </p:txBody>
      </p:sp>
      <p:sp>
        <p:nvSpPr>
          <p:cNvPr id="3" name="Θέση κειμένου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l-GR" smtClean="0"/>
              <a:t>Στυλ υποδείγματος κειμένου</a:t>
            </a:r>
          </a:p>
        </p:txBody>
      </p:sp>
      <p:sp>
        <p:nvSpPr>
          <p:cNvPr id="4" name="Θέση ημερομηνίας 3"/>
          <p:cNvSpPr>
            <a:spLocks noGrp="1"/>
          </p:cNvSpPr>
          <p:nvPr>
            <p:ph type="dt" sz="half" idx="10"/>
          </p:nvPr>
        </p:nvSpPr>
        <p:spPr/>
        <p:txBody>
          <a:bodyPr/>
          <a:lstStyle/>
          <a:p>
            <a:fld id="{4CBB7F83-8924-44E6-B321-5285B38A7EA5}" type="datetime1">
              <a:rPr lang="el-GR" smtClean="0"/>
              <a:t>29/9/2017</a:t>
            </a:fld>
            <a:endParaRPr lang="el-GR"/>
          </a:p>
        </p:txBody>
      </p:sp>
      <p:sp>
        <p:nvSpPr>
          <p:cNvPr id="5" name="Θέση υποσέλιδου 4"/>
          <p:cNvSpPr>
            <a:spLocks noGrp="1"/>
          </p:cNvSpPr>
          <p:nvPr>
            <p:ph type="ftr" sz="quarter" idx="11"/>
          </p:nvPr>
        </p:nvSpPr>
        <p:spPr/>
        <p:txBody>
          <a:bodyPr/>
          <a:lstStyle/>
          <a:p>
            <a:r>
              <a:rPr lang="el-GR" smtClean="0"/>
              <a:t>Ε.Λ.Κ.Ε. / Τμήμα Ποιότητας και Προβολής</a:t>
            </a:r>
            <a:endParaRPr lang="el-GR"/>
          </a:p>
        </p:txBody>
      </p:sp>
      <p:sp>
        <p:nvSpPr>
          <p:cNvPr id="6" name="Θέση αριθμού διαφάνειας 5"/>
          <p:cNvSpPr>
            <a:spLocks noGrp="1"/>
          </p:cNvSpPr>
          <p:nvPr>
            <p:ph type="sldNum" sz="quarter" idx="12"/>
          </p:nvPr>
        </p:nvSpPr>
        <p:spPr/>
        <p:txBody>
          <a:bodyPr/>
          <a:lstStyle/>
          <a:p>
            <a:fld id="{2BD1C204-9DD2-445A-83C9-F5E5B6AA0B1C}" type="slidenum">
              <a:rPr lang="el-GR" smtClean="0"/>
              <a:t>‹#›</a:t>
            </a:fld>
            <a:endParaRPr lang="el-G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kumimoji="0" lang="el-GR" smtClean="0"/>
              <a:t>Στυλ κύριου τίτλου</a:t>
            </a:r>
            <a:endParaRPr kumimoji="0" lang="en-US"/>
          </a:p>
        </p:txBody>
      </p:sp>
      <p:sp>
        <p:nvSpPr>
          <p:cNvPr id="3" name="Θέση περιεχομένου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l-GR" smtClean="0"/>
              <a:t>Στυλ υποδείγματος κειμένου</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Θέση περιεχομένου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l-GR" smtClean="0"/>
              <a:t>Στυλ υποδείγματος κειμένου</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5" name="Θέση ημερομηνίας 4"/>
          <p:cNvSpPr>
            <a:spLocks noGrp="1"/>
          </p:cNvSpPr>
          <p:nvPr>
            <p:ph type="dt" sz="half" idx="10"/>
          </p:nvPr>
        </p:nvSpPr>
        <p:spPr/>
        <p:txBody>
          <a:bodyPr/>
          <a:lstStyle/>
          <a:p>
            <a:fld id="{25F41DC1-625C-4805-A10E-534DEF3777C7}" type="datetime1">
              <a:rPr lang="el-GR" smtClean="0"/>
              <a:t>29/9/2017</a:t>
            </a:fld>
            <a:endParaRPr lang="el-GR"/>
          </a:p>
        </p:txBody>
      </p:sp>
      <p:sp>
        <p:nvSpPr>
          <p:cNvPr id="6" name="Θέση υποσέλιδου 5"/>
          <p:cNvSpPr>
            <a:spLocks noGrp="1"/>
          </p:cNvSpPr>
          <p:nvPr>
            <p:ph type="ftr" sz="quarter" idx="11"/>
          </p:nvPr>
        </p:nvSpPr>
        <p:spPr/>
        <p:txBody>
          <a:bodyPr/>
          <a:lstStyle/>
          <a:p>
            <a:r>
              <a:rPr lang="el-GR" smtClean="0"/>
              <a:t>Ε.Λ.Κ.Ε. / Τμήμα Ποιότητας και Προβολής</a:t>
            </a:r>
            <a:endParaRPr lang="el-GR"/>
          </a:p>
        </p:txBody>
      </p:sp>
      <p:sp>
        <p:nvSpPr>
          <p:cNvPr id="7" name="Θέση αριθμού διαφάνειας 6"/>
          <p:cNvSpPr>
            <a:spLocks noGrp="1"/>
          </p:cNvSpPr>
          <p:nvPr>
            <p:ph type="sldNum" sz="quarter" idx="12"/>
          </p:nvPr>
        </p:nvSpPr>
        <p:spPr/>
        <p:txBody>
          <a:bodyPr/>
          <a:lstStyle/>
          <a:p>
            <a:fld id="{2BD1C204-9DD2-445A-83C9-F5E5B6AA0B1C}" type="slidenum">
              <a:rPr lang="el-GR" smtClean="0"/>
              <a:t>‹#›</a:t>
            </a:fld>
            <a:endParaRPr lang="el-G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Τίτλος 1"/>
          <p:cNvSpPr>
            <a:spLocks noGrp="1"/>
          </p:cNvSpPr>
          <p:nvPr>
            <p:ph type="title"/>
          </p:nvPr>
        </p:nvSpPr>
        <p:spPr>
          <a:xfrm>
            <a:off x="381000" y="1143000"/>
            <a:ext cx="8382000" cy="1069848"/>
          </a:xfrm>
        </p:spPr>
        <p:txBody>
          <a:bodyPr anchor="ctr"/>
          <a:lstStyle>
            <a:lvl1pPr>
              <a:defRPr sz="4000" b="0" i="0" cap="none" baseline="0"/>
            </a:lvl1pPr>
          </a:lstStyle>
          <a:p>
            <a:r>
              <a:rPr kumimoji="0" lang="el-GR" smtClean="0"/>
              <a:t>Στυλ κύριου τίτλου</a:t>
            </a:r>
            <a:endParaRPr kumimoji="0" lang="en-US"/>
          </a:p>
        </p:txBody>
      </p:sp>
      <p:sp>
        <p:nvSpPr>
          <p:cNvPr id="3" name="Θέση κειμένου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l-GR" smtClean="0"/>
              <a:t>Στυλ υποδείγματος κειμένου</a:t>
            </a:r>
          </a:p>
        </p:txBody>
      </p:sp>
      <p:sp>
        <p:nvSpPr>
          <p:cNvPr id="4" name="Θέση κειμένου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l-GR" smtClean="0"/>
              <a:t>Στυλ υποδείγματος κειμένου</a:t>
            </a:r>
          </a:p>
        </p:txBody>
      </p:sp>
      <p:sp>
        <p:nvSpPr>
          <p:cNvPr id="5" name="Θέση περιεχομένου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l-GR" smtClean="0"/>
              <a:t>Στυλ υποδείγματος κειμένου</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6" name="Θέση περιεχομένου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l-GR" smtClean="0"/>
              <a:t>Στυλ υποδείγματος κειμένου</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26" name="Θέση ημερομηνίας 25"/>
          <p:cNvSpPr>
            <a:spLocks noGrp="1"/>
          </p:cNvSpPr>
          <p:nvPr>
            <p:ph type="dt" sz="half" idx="10"/>
          </p:nvPr>
        </p:nvSpPr>
        <p:spPr/>
        <p:txBody>
          <a:bodyPr rtlCol="0"/>
          <a:lstStyle/>
          <a:p>
            <a:fld id="{0059AFAA-226D-4ACE-AA61-61AF8F3211BE}" type="datetime1">
              <a:rPr lang="el-GR" smtClean="0"/>
              <a:t>29/9/2017</a:t>
            </a:fld>
            <a:endParaRPr lang="el-GR"/>
          </a:p>
        </p:txBody>
      </p:sp>
      <p:sp>
        <p:nvSpPr>
          <p:cNvPr id="27" name="Θέση αριθμού διαφάνειας 26"/>
          <p:cNvSpPr>
            <a:spLocks noGrp="1"/>
          </p:cNvSpPr>
          <p:nvPr>
            <p:ph type="sldNum" sz="quarter" idx="11"/>
          </p:nvPr>
        </p:nvSpPr>
        <p:spPr/>
        <p:txBody>
          <a:bodyPr rtlCol="0"/>
          <a:lstStyle/>
          <a:p>
            <a:fld id="{2BD1C204-9DD2-445A-83C9-F5E5B6AA0B1C}" type="slidenum">
              <a:rPr lang="el-GR" smtClean="0"/>
              <a:t>‹#›</a:t>
            </a:fld>
            <a:endParaRPr lang="el-GR"/>
          </a:p>
        </p:txBody>
      </p:sp>
      <p:sp>
        <p:nvSpPr>
          <p:cNvPr id="28" name="Θέση υποσέλιδου 27"/>
          <p:cNvSpPr>
            <a:spLocks noGrp="1"/>
          </p:cNvSpPr>
          <p:nvPr>
            <p:ph type="ftr" sz="quarter" idx="12"/>
          </p:nvPr>
        </p:nvSpPr>
        <p:spPr/>
        <p:txBody>
          <a:bodyPr rtlCol="0"/>
          <a:lstStyle/>
          <a:p>
            <a:r>
              <a:rPr lang="el-GR" smtClean="0"/>
              <a:t>Ε.Λ.Κ.Ε. / Τμήμα Ποιότητας και Προβολής</a:t>
            </a:r>
            <a:endParaRPr lang="el-G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Τίτλος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el-GR" smtClean="0"/>
              <a:t>Στυλ κύριου τίτλου</a:t>
            </a:r>
            <a:endParaRPr kumimoji="0" lang="en-US"/>
          </a:p>
        </p:txBody>
      </p:sp>
      <p:sp>
        <p:nvSpPr>
          <p:cNvPr id="3" name="Θέση ημερομηνίας 2"/>
          <p:cNvSpPr>
            <a:spLocks noGrp="1"/>
          </p:cNvSpPr>
          <p:nvPr>
            <p:ph type="dt" sz="half" idx="10"/>
          </p:nvPr>
        </p:nvSpPr>
        <p:spPr>
          <a:xfrm>
            <a:off x="6583680" y="612648"/>
            <a:ext cx="957264" cy="457200"/>
          </a:xfrm>
        </p:spPr>
        <p:txBody>
          <a:bodyPr/>
          <a:lstStyle/>
          <a:p>
            <a:fld id="{3AB230A3-0971-45CD-85DF-857BFFBF18AE}" type="datetime1">
              <a:rPr lang="el-GR" smtClean="0"/>
              <a:t>29/9/2017</a:t>
            </a:fld>
            <a:endParaRPr lang="el-GR"/>
          </a:p>
        </p:txBody>
      </p:sp>
      <p:sp>
        <p:nvSpPr>
          <p:cNvPr id="4" name="Θέση υποσέλιδου 3"/>
          <p:cNvSpPr>
            <a:spLocks noGrp="1"/>
          </p:cNvSpPr>
          <p:nvPr>
            <p:ph type="ftr" sz="quarter" idx="11"/>
          </p:nvPr>
        </p:nvSpPr>
        <p:spPr>
          <a:xfrm>
            <a:off x="5257800" y="612648"/>
            <a:ext cx="1325880" cy="457200"/>
          </a:xfrm>
        </p:spPr>
        <p:txBody>
          <a:bodyPr/>
          <a:lstStyle/>
          <a:p>
            <a:r>
              <a:rPr lang="el-GR" smtClean="0"/>
              <a:t>Ε.Λ.Κ.Ε. / Τμήμα Ποιότητας και Προβολής</a:t>
            </a:r>
            <a:endParaRPr lang="el-GR"/>
          </a:p>
        </p:txBody>
      </p:sp>
      <p:sp>
        <p:nvSpPr>
          <p:cNvPr id="5" name="Θέση αριθμού διαφάνειας 4"/>
          <p:cNvSpPr>
            <a:spLocks noGrp="1"/>
          </p:cNvSpPr>
          <p:nvPr>
            <p:ph type="sldNum" sz="quarter" idx="12"/>
          </p:nvPr>
        </p:nvSpPr>
        <p:spPr>
          <a:xfrm>
            <a:off x="8174736" y="2272"/>
            <a:ext cx="762000" cy="365760"/>
          </a:xfrm>
        </p:spPr>
        <p:txBody>
          <a:bodyPr/>
          <a:lstStyle/>
          <a:p>
            <a:fld id="{2BD1C204-9DD2-445A-83C9-F5E5B6AA0B1C}" type="slidenum">
              <a:rPr lang="el-GR" smtClean="0"/>
              <a:t>‹#›</a:t>
            </a:fld>
            <a:endParaRPr lang="el-G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Θέση ημερομηνίας 1"/>
          <p:cNvSpPr>
            <a:spLocks noGrp="1"/>
          </p:cNvSpPr>
          <p:nvPr>
            <p:ph type="dt" sz="half" idx="10"/>
          </p:nvPr>
        </p:nvSpPr>
        <p:spPr/>
        <p:txBody>
          <a:bodyPr/>
          <a:lstStyle/>
          <a:p>
            <a:fld id="{21F11022-5200-44C3-B5B6-7570E9FBC901}" type="datetime1">
              <a:rPr lang="el-GR" smtClean="0"/>
              <a:t>29/9/2017</a:t>
            </a:fld>
            <a:endParaRPr lang="el-GR"/>
          </a:p>
        </p:txBody>
      </p:sp>
      <p:sp>
        <p:nvSpPr>
          <p:cNvPr id="3" name="Θέση υποσέλιδου 2"/>
          <p:cNvSpPr>
            <a:spLocks noGrp="1"/>
          </p:cNvSpPr>
          <p:nvPr>
            <p:ph type="ftr" sz="quarter" idx="11"/>
          </p:nvPr>
        </p:nvSpPr>
        <p:spPr/>
        <p:txBody>
          <a:bodyPr/>
          <a:lstStyle/>
          <a:p>
            <a:r>
              <a:rPr lang="el-GR" smtClean="0"/>
              <a:t>Ε.Λ.Κ.Ε. / Τμήμα Ποιότητας και Προβολής</a:t>
            </a:r>
            <a:endParaRPr lang="el-GR"/>
          </a:p>
        </p:txBody>
      </p:sp>
      <p:sp>
        <p:nvSpPr>
          <p:cNvPr id="4" name="Θέση αριθμού διαφάνειας 3"/>
          <p:cNvSpPr>
            <a:spLocks noGrp="1"/>
          </p:cNvSpPr>
          <p:nvPr>
            <p:ph type="sldNum" sz="quarter" idx="12"/>
          </p:nvPr>
        </p:nvSpPr>
        <p:spPr/>
        <p:txBody>
          <a:bodyPr/>
          <a:lstStyle/>
          <a:p>
            <a:fld id="{2BD1C204-9DD2-445A-83C9-F5E5B6AA0B1C}" type="slidenum">
              <a:rPr lang="el-GR" smtClean="0"/>
              <a:t>‹#›</a:t>
            </a:fld>
            <a:endParaRPr lang="el-G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5353496" y="1101970"/>
            <a:ext cx="3383280" cy="877824"/>
          </a:xfrm>
        </p:spPr>
        <p:txBody>
          <a:bodyPr anchor="b"/>
          <a:lstStyle>
            <a:lvl1pPr algn="l">
              <a:buNone/>
              <a:defRPr sz="1800" b="1"/>
            </a:lvl1pPr>
          </a:lstStyle>
          <a:p>
            <a:r>
              <a:rPr kumimoji="0" lang="el-GR" smtClean="0"/>
              <a:t>Στυλ κύριου τίτλου</a:t>
            </a:r>
            <a:endParaRPr kumimoji="0" lang="en-US"/>
          </a:p>
        </p:txBody>
      </p:sp>
      <p:sp>
        <p:nvSpPr>
          <p:cNvPr id="3" name="Θέση κειμένου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l-GR" smtClean="0"/>
              <a:t>Στυλ υποδείγματος κειμένου</a:t>
            </a:r>
          </a:p>
        </p:txBody>
      </p:sp>
      <p:sp>
        <p:nvSpPr>
          <p:cNvPr id="4" name="Θέση περιεχομένου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el-GR" smtClean="0"/>
              <a:t>Στυλ υποδείγματος κειμένου</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5" name="Θέση ημερομηνίας 4"/>
          <p:cNvSpPr>
            <a:spLocks noGrp="1"/>
          </p:cNvSpPr>
          <p:nvPr>
            <p:ph type="dt" sz="half" idx="10"/>
          </p:nvPr>
        </p:nvSpPr>
        <p:spPr/>
        <p:txBody>
          <a:bodyPr/>
          <a:lstStyle/>
          <a:p>
            <a:fld id="{D4EB4C7D-B841-4DE0-94EC-E92CC911607B}" type="datetime1">
              <a:rPr lang="el-GR" smtClean="0"/>
              <a:t>29/9/2017</a:t>
            </a:fld>
            <a:endParaRPr lang="el-GR"/>
          </a:p>
        </p:txBody>
      </p:sp>
      <p:sp>
        <p:nvSpPr>
          <p:cNvPr id="6" name="Θέση υποσέλιδου 5"/>
          <p:cNvSpPr>
            <a:spLocks noGrp="1"/>
          </p:cNvSpPr>
          <p:nvPr>
            <p:ph type="ftr" sz="quarter" idx="11"/>
          </p:nvPr>
        </p:nvSpPr>
        <p:spPr/>
        <p:txBody>
          <a:bodyPr/>
          <a:lstStyle/>
          <a:p>
            <a:r>
              <a:rPr lang="el-GR" smtClean="0"/>
              <a:t>Ε.Λ.Κ.Ε. / Τμήμα Ποιότητας και Προβολής</a:t>
            </a:r>
            <a:endParaRPr lang="el-GR"/>
          </a:p>
        </p:txBody>
      </p:sp>
      <p:sp>
        <p:nvSpPr>
          <p:cNvPr id="7" name="Θέση αριθμού διαφάνειας 6"/>
          <p:cNvSpPr>
            <a:spLocks noGrp="1"/>
          </p:cNvSpPr>
          <p:nvPr>
            <p:ph type="sldNum" sz="quarter" idx="12"/>
          </p:nvPr>
        </p:nvSpPr>
        <p:spPr/>
        <p:txBody>
          <a:bodyPr/>
          <a:lstStyle/>
          <a:p>
            <a:fld id="{2BD1C204-9DD2-445A-83C9-F5E5B6AA0B1C}" type="slidenum">
              <a:rPr lang="el-GR" smtClean="0"/>
              <a:t>‹#›</a:t>
            </a:fld>
            <a:endParaRPr lang="el-G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el-GR" smtClean="0"/>
              <a:t>Στυλ κύριου τίτλου</a:t>
            </a:r>
            <a:endParaRPr kumimoji="0" lang="en-US"/>
          </a:p>
        </p:txBody>
      </p:sp>
      <p:sp>
        <p:nvSpPr>
          <p:cNvPr id="3" name="Θέση εικόνας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l-GR" smtClean="0"/>
              <a:t>Κάντε κλικ στο εικονίδιο για να προσθέσετε μια εικόνα</a:t>
            </a:r>
            <a:endParaRPr kumimoji="0" lang="en-US" dirty="0"/>
          </a:p>
        </p:txBody>
      </p:sp>
      <p:sp>
        <p:nvSpPr>
          <p:cNvPr id="4" name="Θέση κειμένου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l-GR" smtClean="0"/>
              <a:t>Στυλ υποδείγματος κειμένου</a:t>
            </a:r>
          </a:p>
        </p:txBody>
      </p:sp>
      <p:sp>
        <p:nvSpPr>
          <p:cNvPr id="5" name="Θέση ημερομηνίας 4"/>
          <p:cNvSpPr>
            <a:spLocks noGrp="1"/>
          </p:cNvSpPr>
          <p:nvPr>
            <p:ph type="dt" sz="half" idx="10"/>
          </p:nvPr>
        </p:nvSpPr>
        <p:spPr/>
        <p:txBody>
          <a:bodyPr/>
          <a:lstStyle/>
          <a:p>
            <a:fld id="{FF2AAA41-A16C-4D05-8E95-AB52D7C56370}" type="datetime1">
              <a:rPr lang="el-GR" smtClean="0"/>
              <a:t>29/9/2017</a:t>
            </a:fld>
            <a:endParaRPr lang="el-GR"/>
          </a:p>
        </p:txBody>
      </p:sp>
      <p:sp>
        <p:nvSpPr>
          <p:cNvPr id="6" name="Θέση υποσέλιδου 5"/>
          <p:cNvSpPr>
            <a:spLocks noGrp="1"/>
          </p:cNvSpPr>
          <p:nvPr>
            <p:ph type="ftr" sz="quarter" idx="11"/>
          </p:nvPr>
        </p:nvSpPr>
        <p:spPr/>
        <p:txBody>
          <a:bodyPr/>
          <a:lstStyle/>
          <a:p>
            <a:r>
              <a:rPr lang="el-GR" smtClean="0"/>
              <a:t>Ε.Λ.Κ.Ε. / Τμήμα Ποιότητας και Προβολής</a:t>
            </a:r>
            <a:endParaRPr lang="el-GR"/>
          </a:p>
        </p:txBody>
      </p:sp>
      <p:sp>
        <p:nvSpPr>
          <p:cNvPr id="7" name="Θέση αριθμού διαφάνειας 6"/>
          <p:cNvSpPr>
            <a:spLocks noGrp="1"/>
          </p:cNvSpPr>
          <p:nvPr>
            <p:ph type="sldNum" sz="quarter" idx="12"/>
          </p:nvPr>
        </p:nvSpPr>
        <p:spPr/>
        <p:txBody>
          <a:bodyPr/>
          <a:lstStyle/>
          <a:p>
            <a:fld id="{2BD1C204-9DD2-445A-83C9-F5E5B6AA0B1C}" type="slidenum">
              <a:rPr lang="el-GR" smtClean="0"/>
              <a:t>‹#›</a:t>
            </a:fld>
            <a:endParaRPr lang="el-G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Ορθογώνιο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Ορθογώνιο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Ορθογώνιο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Ορθογώνιο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Ορθογώνιο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Στρογγυλεμένο ορθογώνιο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Στρογγυλεμένο ορθογώνιο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Ορθογώνιο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Ορθογώνιο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Ορθογώνιο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Ορθογώνιο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Ορθογώνιο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Ορθογώνιο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Θέση τίτλου 21"/>
          <p:cNvSpPr>
            <a:spLocks noGrp="1"/>
          </p:cNvSpPr>
          <p:nvPr>
            <p:ph type="title"/>
          </p:nvPr>
        </p:nvSpPr>
        <p:spPr>
          <a:xfrm>
            <a:off x="457200" y="1143000"/>
            <a:ext cx="8229600" cy="1066800"/>
          </a:xfrm>
          <a:prstGeom prst="rect">
            <a:avLst/>
          </a:prstGeom>
        </p:spPr>
        <p:txBody>
          <a:bodyPr vert="horz" anchor="ctr">
            <a:normAutofit/>
          </a:bodyPr>
          <a:lstStyle/>
          <a:p>
            <a:r>
              <a:rPr kumimoji="0" lang="el-GR" smtClean="0"/>
              <a:t>Στυλ κύριου τίτλου</a:t>
            </a:r>
            <a:endParaRPr kumimoji="0" lang="en-US"/>
          </a:p>
        </p:txBody>
      </p:sp>
      <p:sp>
        <p:nvSpPr>
          <p:cNvPr id="13" name="Θέση κειμένου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el-GR" smtClean="0"/>
              <a:t>Στυλ υποδείγματος κειμένου</a:t>
            </a:r>
          </a:p>
          <a:p>
            <a:pPr lvl="1" eaLnBrk="1" latinLnBrk="0" hangingPunct="1"/>
            <a:r>
              <a:rPr kumimoji="0" lang="el-GR" smtClean="0"/>
              <a:t>Δεύτερου επιπέδου</a:t>
            </a:r>
          </a:p>
          <a:p>
            <a:pPr lvl="2" eaLnBrk="1" latinLnBrk="0" hangingPunct="1"/>
            <a:r>
              <a:rPr kumimoji="0" lang="el-GR" smtClean="0"/>
              <a:t>Τρίτου επιπέδου</a:t>
            </a:r>
          </a:p>
          <a:p>
            <a:pPr lvl="3" eaLnBrk="1" latinLnBrk="0" hangingPunct="1"/>
            <a:r>
              <a:rPr kumimoji="0" lang="el-GR" smtClean="0"/>
              <a:t>Τέταρτου επιπέδου</a:t>
            </a:r>
          </a:p>
          <a:p>
            <a:pPr lvl="4" eaLnBrk="1" latinLnBrk="0" hangingPunct="1"/>
            <a:r>
              <a:rPr kumimoji="0" lang="el-GR" smtClean="0"/>
              <a:t>Πέμπτου επιπέδου</a:t>
            </a:r>
            <a:endParaRPr kumimoji="0" lang="en-US"/>
          </a:p>
        </p:txBody>
      </p:sp>
      <p:sp>
        <p:nvSpPr>
          <p:cNvPr id="14" name="Θέση ημερομηνίας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7C1C0588-3F9C-4B57-B8EF-BA09A3E98EB7}" type="datetime1">
              <a:rPr lang="el-GR" smtClean="0"/>
              <a:t>29/9/2017</a:t>
            </a:fld>
            <a:endParaRPr lang="el-GR"/>
          </a:p>
        </p:txBody>
      </p:sp>
      <p:sp>
        <p:nvSpPr>
          <p:cNvPr id="3" name="Θέση υποσέλιδου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r>
              <a:rPr lang="el-GR" smtClean="0"/>
              <a:t>Ε.Λ.Κ.Ε. / Τμήμα Ποιότητας και Προβολής</a:t>
            </a:r>
            <a:endParaRPr lang="el-GR"/>
          </a:p>
        </p:txBody>
      </p:sp>
      <p:sp>
        <p:nvSpPr>
          <p:cNvPr id="23" name="Θέση αριθμού διαφάνειας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2BD1C204-9DD2-445A-83C9-F5E5B6AA0B1C}" type="slidenum">
              <a:rPr lang="el-GR" smtClean="0"/>
              <a:t>‹#›</a:t>
            </a:fld>
            <a:endParaRPr lang="el-GR"/>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hf sldNum="0" hdr="0" dt="0"/>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microsoft.com/office/2007/relationships/hdphoto" Target="../media/hdphoto1.wdp"/></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LOGO_UOA_COL_bw"/>
          <p:cNvPicPr>
            <a:picLocks noChangeAspect="1" noChangeArrowheads="1"/>
          </p:cNvPicPr>
          <p:nvPr/>
        </p:nvPicPr>
        <p:blipFill>
          <a:blip r:embed="rId3">
            <a:duotone>
              <a:schemeClr val="accent2">
                <a:shade val="45000"/>
                <a:satMod val="135000"/>
              </a:schemeClr>
              <a:prstClr val="white"/>
            </a:duotone>
            <a:extLst>
              <a:ext uri="{BEBA8EAE-BF5A-486C-A8C5-ECC9F3942E4B}">
                <a14:imgProps xmlns:a14="http://schemas.microsoft.com/office/drawing/2010/main">
                  <a14:imgLayer r:embed="rId4">
                    <a14:imgEffect>
                      <a14:backgroundRemoval t="15099" b="84901" l="16042" r="78463"/>
                    </a14:imgEffect>
                    <a14:imgEffect>
                      <a14:artisticCrisscrossEtching/>
                    </a14:imgEffect>
                  </a14:imgLayer>
                </a14:imgProps>
              </a:ext>
              <a:ext uri="{28A0092B-C50C-407E-A947-70E740481C1C}">
                <a14:useLocalDpi xmlns:a14="http://schemas.microsoft.com/office/drawing/2010/main" val="0"/>
              </a:ext>
            </a:extLst>
          </a:blip>
          <a:srcRect l="8240" t="6374" r="13734" b="6374"/>
          <a:stretch>
            <a:fillRect/>
          </a:stretch>
        </p:blipFill>
        <p:spPr bwMode="auto">
          <a:xfrm>
            <a:off x="-396552" y="0"/>
            <a:ext cx="3672408" cy="5284915"/>
          </a:xfrm>
          <a:prstGeom prst="rect">
            <a:avLst/>
          </a:prstGeom>
          <a:noFill/>
          <a:ln>
            <a:noFill/>
          </a:ln>
          <a:effectLst>
            <a:softEdge rad="31750"/>
          </a:effectLst>
        </p:spPr>
      </p:pic>
      <p:sp>
        <p:nvSpPr>
          <p:cNvPr id="5" name="Υπότιτλος 4"/>
          <p:cNvSpPr>
            <a:spLocks noGrp="1"/>
          </p:cNvSpPr>
          <p:nvPr>
            <p:ph type="subTitle" idx="1"/>
          </p:nvPr>
        </p:nvSpPr>
        <p:spPr>
          <a:xfrm>
            <a:off x="647056" y="226978"/>
            <a:ext cx="8496944" cy="537726"/>
          </a:xfrm>
        </p:spPr>
        <p:txBody>
          <a:bodyPr/>
          <a:lstStyle/>
          <a:p>
            <a:pPr algn="r"/>
            <a:r>
              <a:rPr lang="el-GR" dirty="0" smtClean="0">
                <a:solidFill>
                  <a:schemeClr val="bg1"/>
                </a:solidFill>
              </a:rPr>
              <a:t>Ειδικός Λογαριασμός Κονδυλίων Έρευνας </a:t>
            </a:r>
          </a:p>
        </p:txBody>
      </p:sp>
      <p:sp>
        <p:nvSpPr>
          <p:cNvPr id="6" name="Τίτλος 1"/>
          <p:cNvSpPr>
            <a:spLocks noGrp="1"/>
          </p:cNvSpPr>
          <p:nvPr>
            <p:ph type="ctrTitle"/>
          </p:nvPr>
        </p:nvSpPr>
        <p:spPr>
          <a:xfrm>
            <a:off x="2987824" y="548681"/>
            <a:ext cx="5937920" cy="2880319"/>
          </a:xfrm>
        </p:spPr>
        <p:txBody>
          <a:bodyPr>
            <a:noAutofit/>
          </a:bodyPr>
          <a:lstStyle/>
          <a:p>
            <a:pPr algn="r"/>
            <a:r>
              <a:rPr lang="el-GR" sz="4000" dirty="0">
                <a:effectLst>
                  <a:outerShdw blurRad="38100" dist="38100" dir="2700000" algn="tl">
                    <a:srgbClr val="000000">
                      <a:alpha val="43137"/>
                    </a:srgbClr>
                  </a:outerShdw>
                </a:effectLst>
              </a:rPr>
              <a:t>Η λειτουργία του ΕΛΚΕ σύμφωνα με το νέο νομοθετικό πλαίσιο </a:t>
            </a:r>
            <a:r>
              <a:rPr lang="el-GR" sz="4000" dirty="0" smtClean="0">
                <a:effectLst>
                  <a:outerShdw blurRad="38100" dist="38100" dir="2700000" algn="tl">
                    <a:srgbClr val="000000">
                      <a:alpha val="43137"/>
                    </a:srgbClr>
                  </a:outerShdw>
                </a:effectLst>
              </a:rPr>
              <a:t/>
            </a:r>
            <a:br>
              <a:rPr lang="el-GR" sz="4000" dirty="0" smtClean="0">
                <a:effectLst>
                  <a:outerShdw blurRad="38100" dist="38100" dir="2700000" algn="tl">
                    <a:srgbClr val="000000">
                      <a:alpha val="43137"/>
                    </a:srgbClr>
                  </a:outerShdw>
                </a:effectLst>
              </a:rPr>
            </a:br>
            <a:r>
              <a:rPr lang="el-GR" sz="4000" dirty="0" smtClean="0">
                <a:effectLst>
                  <a:outerShdw blurRad="38100" dist="38100" dir="2700000" algn="tl">
                    <a:srgbClr val="000000">
                      <a:alpha val="43137"/>
                    </a:srgbClr>
                  </a:outerShdw>
                </a:effectLst>
              </a:rPr>
              <a:t>(</a:t>
            </a:r>
            <a:r>
              <a:rPr lang="el-GR" sz="4000" dirty="0">
                <a:effectLst>
                  <a:outerShdw blurRad="38100" dist="38100" dir="2700000" algn="tl">
                    <a:srgbClr val="000000">
                      <a:alpha val="43137"/>
                    </a:srgbClr>
                  </a:outerShdw>
                </a:effectLst>
              </a:rPr>
              <a:t>Ν. 4485/2017)</a:t>
            </a:r>
          </a:p>
        </p:txBody>
      </p:sp>
      <p:sp>
        <p:nvSpPr>
          <p:cNvPr id="4" name="TextBox 3"/>
          <p:cNvSpPr txBox="1"/>
          <p:nvPr/>
        </p:nvSpPr>
        <p:spPr>
          <a:xfrm>
            <a:off x="4067944" y="6399157"/>
            <a:ext cx="5076056" cy="307777"/>
          </a:xfrm>
          <a:prstGeom prst="rect">
            <a:avLst/>
          </a:prstGeom>
          <a:noFill/>
        </p:spPr>
        <p:txBody>
          <a:bodyPr wrap="square" rtlCol="0">
            <a:spAutoFit/>
          </a:bodyPr>
          <a:lstStyle/>
          <a:p>
            <a:pPr algn="ctr"/>
            <a:r>
              <a:rPr lang="el-GR" sz="1400" dirty="0" smtClean="0"/>
              <a:t>Ημερίδα 27 </a:t>
            </a:r>
            <a:r>
              <a:rPr lang="el-GR" sz="1400" dirty="0"/>
              <a:t>Σεπτεμβρίου </a:t>
            </a:r>
            <a:r>
              <a:rPr lang="el-GR" sz="1400" dirty="0" smtClean="0"/>
              <a:t>2017 - Αμφιθέατρο </a:t>
            </a:r>
            <a:r>
              <a:rPr lang="el-GR" sz="1400" dirty="0" err="1" smtClean="0"/>
              <a:t>Καραθεοδωρή</a:t>
            </a:r>
            <a:endParaRPr lang="el-GR" sz="1400" dirty="0"/>
          </a:p>
        </p:txBody>
      </p:sp>
      <p:sp>
        <p:nvSpPr>
          <p:cNvPr id="7" name="Υπότιτλος 4"/>
          <p:cNvSpPr txBox="1">
            <a:spLocks/>
          </p:cNvSpPr>
          <p:nvPr/>
        </p:nvSpPr>
        <p:spPr>
          <a:xfrm>
            <a:off x="107504" y="4725144"/>
            <a:ext cx="9081392" cy="1584176"/>
          </a:xfrm>
          <a:prstGeom prst="rect">
            <a:avLst/>
          </a:prstGeom>
        </p:spPr>
        <p:txBody>
          <a:bodyPr vert="horz">
            <a:normAutofit/>
          </a:bodyPr>
          <a:lstStyle>
            <a:lvl1pPr marL="64008" indent="0" algn="l" rtl="0" eaLnBrk="1" latinLnBrk="0" hangingPunct="1">
              <a:spcBef>
                <a:spcPts val="300"/>
              </a:spcBef>
              <a:buClr>
                <a:schemeClr val="accent3"/>
              </a:buClr>
              <a:buFont typeface="Georgia"/>
              <a:buNone/>
              <a:defRPr kumimoji="0" sz="2400" kern="1200">
                <a:solidFill>
                  <a:schemeClr val="tx2"/>
                </a:solidFill>
                <a:latin typeface="+mn-lt"/>
                <a:ea typeface="+mn-ea"/>
                <a:cs typeface="+mn-cs"/>
              </a:defRPr>
            </a:lvl1pPr>
            <a:lvl2pPr marL="457200" indent="0" algn="ctr" rtl="0" eaLnBrk="1" latinLnBrk="0" hangingPunct="1">
              <a:spcBef>
                <a:spcPts val="300"/>
              </a:spcBef>
              <a:buClr>
                <a:schemeClr val="accent2"/>
              </a:buClr>
              <a:buFont typeface="Georgia"/>
              <a:buNone/>
              <a:defRPr kumimoji="0" sz="2600" kern="1200">
                <a:solidFill>
                  <a:schemeClr val="accent2"/>
                </a:solidFill>
                <a:latin typeface="+mn-lt"/>
                <a:ea typeface="+mn-ea"/>
                <a:cs typeface="+mn-cs"/>
              </a:defRPr>
            </a:lvl2pPr>
            <a:lvl3pPr marL="914400" indent="0" algn="ctr" rtl="0" eaLnBrk="1" latinLnBrk="0" hangingPunct="1">
              <a:spcBef>
                <a:spcPts val="300"/>
              </a:spcBef>
              <a:buClr>
                <a:schemeClr val="accent1"/>
              </a:buClr>
              <a:buFont typeface="Wingdings 2"/>
              <a:buNone/>
              <a:defRPr kumimoji="0" sz="2400" kern="1200">
                <a:solidFill>
                  <a:schemeClr val="accent1"/>
                </a:solidFill>
                <a:latin typeface="+mn-lt"/>
                <a:ea typeface="+mn-ea"/>
                <a:cs typeface="+mn-cs"/>
              </a:defRPr>
            </a:lvl3pPr>
            <a:lvl4pPr marL="1371600" indent="0" algn="ctr" rtl="0" eaLnBrk="1" latinLnBrk="0" hangingPunct="1">
              <a:spcBef>
                <a:spcPts val="300"/>
              </a:spcBef>
              <a:buClr>
                <a:schemeClr val="accent1"/>
              </a:buClr>
              <a:buFont typeface="Wingdings 2"/>
              <a:buNone/>
              <a:defRPr kumimoji="0" sz="2200" kern="1200">
                <a:solidFill>
                  <a:schemeClr val="accent1"/>
                </a:solidFill>
                <a:latin typeface="+mn-lt"/>
                <a:ea typeface="+mn-ea"/>
                <a:cs typeface="+mn-cs"/>
              </a:defRPr>
            </a:lvl4pPr>
            <a:lvl5pPr marL="1828800" indent="0" algn="ctr" rtl="0" eaLnBrk="1" latinLnBrk="0" hangingPunct="1">
              <a:spcBef>
                <a:spcPts val="300"/>
              </a:spcBef>
              <a:buClr>
                <a:schemeClr val="accent3"/>
              </a:buClr>
              <a:buFont typeface="Georgia"/>
              <a:buNone/>
              <a:defRPr kumimoji="0" sz="2000" kern="1200">
                <a:solidFill>
                  <a:schemeClr val="accent3"/>
                </a:solidFill>
                <a:latin typeface="+mn-lt"/>
                <a:ea typeface="+mn-ea"/>
                <a:cs typeface="+mn-cs"/>
              </a:defRPr>
            </a:lvl5pPr>
            <a:lvl6pPr marL="2286000" indent="0" algn="ctr" rtl="0" eaLnBrk="1" latinLnBrk="0" hangingPunct="1">
              <a:spcBef>
                <a:spcPts val="300"/>
              </a:spcBef>
              <a:buClr>
                <a:schemeClr val="accent3"/>
              </a:buClr>
              <a:buFont typeface="Georgia"/>
              <a:buNone/>
              <a:defRPr kumimoji="0" sz="1800" kern="1200">
                <a:solidFill>
                  <a:schemeClr val="accent3"/>
                </a:solidFill>
                <a:latin typeface="+mn-lt"/>
                <a:ea typeface="+mn-ea"/>
                <a:cs typeface="+mn-cs"/>
              </a:defRPr>
            </a:lvl6pPr>
            <a:lvl7pPr marL="2743200" indent="0" algn="ctr" rtl="0" eaLnBrk="1" latinLnBrk="0" hangingPunct="1">
              <a:spcBef>
                <a:spcPts val="300"/>
              </a:spcBef>
              <a:buClr>
                <a:schemeClr val="accent3"/>
              </a:buClr>
              <a:buFont typeface="Georgia"/>
              <a:buNone/>
              <a:defRPr kumimoji="0" sz="1600" kern="1200">
                <a:solidFill>
                  <a:schemeClr val="accent3"/>
                </a:solidFill>
                <a:latin typeface="+mn-lt"/>
                <a:ea typeface="+mn-ea"/>
                <a:cs typeface="+mn-cs"/>
              </a:defRPr>
            </a:lvl7pPr>
            <a:lvl8pPr marL="3200400" indent="0" algn="ctr" rtl="0" eaLnBrk="1" latinLnBrk="0" hangingPunct="1">
              <a:spcBef>
                <a:spcPts val="300"/>
              </a:spcBef>
              <a:buClr>
                <a:schemeClr val="accent3"/>
              </a:buClr>
              <a:buFont typeface="Georgia"/>
              <a:buNone/>
              <a:defRPr kumimoji="0" sz="1500" kern="1200">
                <a:solidFill>
                  <a:schemeClr val="accent3"/>
                </a:solidFill>
                <a:latin typeface="+mn-lt"/>
                <a:ea typeface="+mn-ea"/>
                <a:cs typeface="+mn-cs"/>
              </a:defRPr>
            </a:lvl8pPr>
            <a:lvl9pPr marL="3657600" indent="0" algn="ctr" rtl="0" eaLnBrk="1" latinLnBrk="0" hangingPunct="1">
              <a:spcBef>
                <a:spcPts val="300"/>
              </a:spcBef>
              <a:buClr>
                <a:schemeClr val="accent3"/>
              </a:buClr>
              <a:buFont typeface="Georgia"/>
              <a:buNone/>
              <a:defRPr kumimoji="0" sz="1400" kern="1200" baseline="0">
                <a:solidFill>
                  <a:schemeClr val="accent3"/>
                </a:solidFill>
                <a:latin typeface="+mn-lt"/>
                <a:ea typeface="+mn-ea"/>
                <a:cs typeface="+mn-cs"/>
              </a:defRPr>
            </a:lvl9pPr>
          </a:lstStyle>
          <a:p>
            <a:pPr algn="ctr"/>
            <a:r>
              <a:rPr lang="el-GR" sz="2800" dirty="0"/>
              <a:t>Απασχόληση προσωπικού </a:t>
            </a:r>
            <a:endParaRPr lang="en-US" sz="2800" dirty="0" smtClean="0"/>
          </a:p>
          <a:p>
            <a:pPr algn="ctr"/>
            <a:r>
              <a:rPr lang="el-GR" sz="2800" dirty="0" smtClean="0"/>
              <a:t>σε </a:t>
            </a:r>
            <a:r>
              <a:rPr lang="el-GR" sz="2800" dirty="0"/>
              <a:t>έργα και προγράμματα του ΕΛΚΕ </a:t>
            </a:r>
            <a:endParaRPr lang="en-US" sz="2800" dirty="0" smtClean="0"/>
          </a:p>
          <a:p>
            <a:pPr algn="ctr"/>
            <a:r>
              <a:rPr lang="el-GR" sz="2800" dirty="0" smtClean="0"/>
              <a:t>σύμφωνα </a:t>
            </a:r>
            <a:r>
              <a:rPr lang="el-GR" sz="2800" dirty="0"/>
              <a:t>με τον Ν. 4485/2017 </a:t>
            </a:r>
          </a:p>
        </p:txBody>
      </p:sp>
    </p:spTree>
    <p:extLst>
      <p:ext uri="{BB962C8B-B14F-4D97-AF65-F5344CB8AC3E}">
        <p14:creationId xmlns:p14="http://schemas.microsoft.com/office/powerpoint/2010/main" val="46182152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80728"/>
            <a:ext cx="8229600" cy="936104"/>
          </a:xfrm>
        </p:spPr>
        <p:txBody>
          <a:bodyPr>
            <a:normAutofit/>
          </a:bodyPr>
          <a:lstStyle/>
          <a:p>
            <a:r>
              <a:rPr lang="el-GR" altLang="el-GR" sz="1600" b="1" i="1" dirty="0"/>
              <a:t>Διαδικασία απασχόλησης προσωπικού που θα απασχοληθεί </a:t>
            </a:r>
            <a:r>
              <a:rPr lang="el-GR" altLang="el-GR" sz="1600" b="1" i="1" u="sng" dirty="0"/>
              <a:t>ευκαιριακά</a:t>
            </a:r>
            <a:r>
              <a:rPr lang="el-GR" altLang="el-GR" sz="1600" b="1" i="1" dirty="0"/>
              <a:t> σε έργα ή προγράμματα του ΕΛΚΕ</a:t>
            </a:r>
            <a:r>
              <a:rPr lang="el-GR" altLang="el-GR" sz="1600" dirty="0"/>
              <a:t/>
            </a:r>
            <a:br>
              <a:rPr lang="el-GR" altLang="el-GR" sz="1600" dirty="0"/>
            </a:br>
            <a:endParaRPr lang="el-GR" sz="1600" dirty="0"/>
          </a:p>
        </p:txBody>
      </p:sp>
      <p:sp>
        <p:nvSpPr>
          <p:cNvPr id="3" name="Content Placeholder 2"/>
          <p:cNvSpPr>
            <a:spLocks noGrp="1"/>
          </p:cNvSpPr>
          <p:nvPr>
            <p:ph idx="1"/>
          </p:nvPr>
        </p:nvSpPr>
        <p:spPr>
          <a:xfrm>
            <a:off x="457200" y="1628800"/>
            <a:ext cx="8229600" cy="4945736"/>
          </a:xfrm>
        </p:spPr>
        <p:txBody>
          <a:bodyPr>
            <a:normAutofit fontScale="55000" lnSpcReduction="20000"/>
          </a:bodyPr>
          <a:lstStyle/>
          <a:p>
            <a:pPr algn="just">
              <a:lnSpc>
                <a:spcPct val="100000"/>
              </a:lnSpc>
              <a:defRPr/>
            </a:pPr>
            <a:endParaRPr lang="en-US" dirty="0"/>
          </a:p>
          <a:p>
            <a:pPr marL="285750" indent="-285750" algn="just">
              <a:lnSpc>
                <a:spcPct val="120000"/>
              </a:lnSpc>
              <a:buFont typeface="Courier New" panose="02070309020205020404" pitchFamily="49" charset="0"/>
              <a:buChar char="o"/>
              <a:defRPr/>
            </a:pPr>
            <a:r>
              <a:rPr lang="el-GR" dirty="0"/>
              <a:t>Ο Επιστημονικός Υπεύθυνος που επιθυμεί να απασχολήσει περιστασιακά ένα δικαιούχο για να καλύψει έκτακτες και περιστασιακές ανάγκες, θα </a:t>
            </a:r>
            <a:r>
              <a:rPr lang="el-GR" b="1" i="1" dirty="0"/>
              <a:t>υποβάλει αιτιολογημένο αίτημα </a:t>
            </a:r>
            <a:r>
              <a:rPr lang="el-GR" dirty="0"/>
              <a:t>στην Επιτροπή Ερευνών στο οποίο θα αναφέρει : </a:t>
            </a:r>
            <a:endParaRPr lang="en-US" dirty="0" smtClean="0"/>
          </a:p>
          <a:p>
            <a:pPr marL="0" indent="0" algn="just">
              <a:lnSpc>
                <a:spcPct val="120000"/>
              </a:lnSpc>
              <a:buNone/>
              <a:defRPr/>
            </a:pPr>
            <a:r>
              <a:rPr lang="en-US" b="1" dirty="0"/>
              <a:t>	</a:t>
            </a:r>
            <a:r>
              <a:rPr lang="el-GR" b="1" dirty="0" smtClean="0"/>
              <a:t>α</a:t>
            </a:r>
            <a:r>
              <a:rPr lang="el-GR" b="1" dirty="0"/>
              <a:t>)</a:t>
            </a:r>
            <a:r>
              <a:rPr lang="el-GR" dirty="0"/>
              <a:t> την διάρκεια της απασχόλησης, </a:t>
            </a:r>
            <a:endParaRPr lang="en-US" dirty="0" smtClean="0"/>
          </a:p>
          <a:p>
            <a:pPr marL="0" indent="0" algn="just">
              <a:lnSpc>
                <a:spcPct val="120000"/>
              </a:lnSpc>
              <a:buNone/>
              <a:defRPr/>
            </a:pPr>
            <a:r>
              <a:rPr lang="en-US" b="1" dirty="0"/>
              <a:t>	</a:t>
            </a:r>
            <a:r>
              <a:rPr lang="el-GR" b="1" dirty="0" smtClean="0"/>
              <a:t>β</a:t>
            </a:r>
            <a:r>
              <a:rPr lang="el-GR" b="1" dirty="0"/>
              <a:t>)</a:t>
            </a:r>
            <a:r>
              <a:rPr lang="el-GR" dirty="0"/>
              <a:t> το πρόσωπο που θέλει να απασχολήσει </a:t>
            </a:r>
            <a:r>
              <a:rPr lang="el-GR" dirty="0" smtClean="0"/>
              <a:t>και τα στοιχεία του (ονοματεπώνυμο, </a:t>
            </a:r>
            <a:r>
              <a:rPr lang="en-US" dirty="0" smtClean="0"/>
              <a:t>	    </a:t>
            </a:r>
            <a:r>
              <a:rPr lang="el-GR" dirty="0" smtClean="0"/>
              <a:t>πατρώνυμο και ΑΦΜ) και </a:t>
            </a:r>
            <a:r>
              <a:rPr lang="en-US" dirty="0" smtClean="0"/>
              <a:t>	</a:t>
            </a:r>
          </a:p>
          <a:p>
            <a:pPr marL="0" indent="0" algn="just">
              <a:lnSpc>
                <a:spcPct val="120000"/>
              </a:lnSpc>
              <a:buNone/>
              <a:defRPr/>
            </a:pPr>
            <a:r>
              <a:rPr lang="en-US" b="1" dirty="0"/>
              <a:t>	</a:t>
            </a:r>
            <a:r>
              <a:rPr lang="el-GR" b="1" dirty="0" smtClean="0"/>
              <a:t>γ</a:t>
            </a:r>
            <a:r>
              <a:rPr lang="el-GR" b="1" dirty="0"/>
              <a:t>) </a:t>
            </a:r>
            <a:r>
              <a:rPr lang="el-GR" dirty="0"/>
              <a:t>το κόστος της απασχόλησης . </a:t>
            </a:r>
            <a:endParaRPr lang="el-GR" dirty="0" smtClean="0"/>
          </a:p>
          <a:p>
            <a:pPr marL="0" indent="0" algn="just">
              <a:lnSpc>
                <a:spcPct val="120000"/>
              </a:lnSpc>
              <a:buNone/>
              <a:defRPr/>
            </a:pPr>
            <a:endParaRPr lang="el-GR" dirty="0"/>
          </a:p>
          <a:p>
            <a:pPr marL="285750" indent="-285750" algn="just">
              <a:lnSpc>
                <a:spcPct val="120000"/>
              </a:lnSpc>
              <a:buFont typeface="Courier New" panose="02070309020205020404" pitchFamily="49" charset="0"/>
              <a:buChar char="o"/>
              <a:defRPr/>
            </a:pPr>
            <a:r>
              <a:rPr lang="el-GR" dirty="0"/>
              <a:t>Η απασχόληση δεν μπορεί να ξεπερνά σε καμία περίπτωση τους έξι (6) μήνες απασχόλησης. </a:t>
            </a:r>
          </a:p>
          <a:p>
            <a:pPr algn="just">
              <a:lnSpc>
                <a:spcPct val="120000"/>
              </a:lnSpc>
              <a:defRPr/>
            </a:pPr>
            <a:endParaRPr lang="el-GR" dirty="0"/>
          </a:p>
          <a:p>
            <a:pPr marL="285750" indent="-285750" algn="just">
              <a:lnSpc>
                <a:spcPct val="120000"/>
              </a:lnSpc>
              <a:buFont typeface="Courier New" panose="02070309020205020404" pitchFamily="49" charset="0"/>
              <a:buChar char="o"/>
              <a:defRPr/>
            </a:pPr>
            <a:r>
              <a:rPr lang="el-GR" dirty="0"/>
              <a:t>Μετά την έκδοση απόφασης της Επιτροπής Ερευνών που εγκρίνει την απασχόληση του ευκαιριακά απασχολούμενου, ο Επιστημονικά Υπεύθυνος μπορεί να συνάψει σύμβαση με τον δικαιούχο και να την καταθέσει στο Πρωτόκολλο του ΕΛΚΕ. </a:t>
            </a:r>
          </a:p>
          <a:p>
            <a:pPr algn="just">
              <a:lnSpc>
                <a:spcPct val="120000"/>
              </a:lnSpc>
              <a:defRPr/>
            </a:pPr>
            <a:endParaRPr lang="el-GR" dirty="0"/>
          </a:p>
          <a:p>
            <a:pPr marL="285750" indent="-285750" algn="just">
              <a:lnSpc>
                <a:spcPct val="120000"/>
              </a:lnSpc>
              <a:buFont typeface="Courier New" panose="02070309020205020404" pitchFamily="49" charset="0"/>
              <a:buChar char="o"/>
              <a:defRPr/>
            </a:pPr>
            <a:r>
              <a:rPr lang="el-GR" dirty="0"/>
              <a:t>Ο δικαιούχος θα πληρωθεί με τίτλο κτήσης (πρώην απόδειξη επαγγελματικής δαπάνης).  </a:t>
            </a:r>
          </a:p>
          <a:p>
            <a:pPr algn="just">
              <a:lnSpc>
                <a:spcPct val="120000"/>
              </a:lnSpc>
              <a:defRPr/>
            </a:pPr>
            <a:endParaRPr lang="el-GR" dirty="0"/>
          </a:p>
          <a:p>
            <a:pPr marL="285750" indent="-285750" algn="just">
              <a:lnSpc>
                <a:spcPct val="120000"/>
              </a:lnSpc>
              <a:buFont typeface="Courier New" panose="02070309020205020404" pitchFamily="49" charset="0"/>
              <a:buChar char="o"/>
              <a:defRPr/>
            </a:pPr>
            <a:r>
              <a:rPr lang="el-GR" dirty="0"/>
              <a:t>Η αμοιβή θα καταβληθεί κατ’ ανώτατο όριο σε δύο (2</a:t>
            </a:r>
            <a:r>
              <a:rPr lang="el-GR" dirty="0" smtClean="0"/>
              <a:t>) δόσεις, </a:t>
            </a:r>
            <a:r>
              <a:rPr lang="el-GR" dirty="0"/>
              <a:t>καθώς δεν μπορούν να εκδοθούν πάνω από δύο (2) τίτλοι κτήσης ανά εξάμηνο. </a:t>
            </a:r>
            <a:endParaRPr lang="en-US" dirty="0"/>
          </a:p>
          <a:p>
            <a:pPr>
              <a:lnSpc>
                <a:spcPct val="120000"/>
              </a:lnSpc>
            </a:pPr>
            <a:endParaRPr lang="el-GR" dirty="0"/>
          </a:p>
        </p:txBody>
      </p:sp>
      <p:sp>
        <p:nvSpPr>
          <p:cNvPr id="4" name="Footer Placeholder 3"/>
          <p:cNvSpPr>
            <a:spLocks noGrp="1"/>
          </p:cNvSpPr>
          <p:nvPr>
            <p:ph type="ftr" sz="quarter" idx="11"/>
          </p:nvPr>
        </p:nvSpPr>
        <p:spPr/>
        <p:txBody>
          <a:bodyPr/>
          <a:lstStyle/>
          <a:p>
            <a:r>
              <a:rPr lang="el-GR" dirty="0"/>
              <a:t>Ε.Λ.Κ.Ε. / Τμήμα </a:t>
            </a:r>
            <a:r>
              <a:rPr lang="en-US" dirty="0"/>
              <a:t> </a:t>
            </a:r>
            <a:r>
              <a:rPr lang="el-GR" dirty="0"/>
              <a:t>Λογιστηρίου και Ανθρωπίνων Πόρων </a:t>
            </a:r>
            <a:r>
              <a:rPr lang="en-US" dirty="0"/>
              <a:t> </a:t>
            </a:r>
            <a:endParaRPr lang="el-GR" dirty="0"/>
          </a:p>
          <a:p>
            <a:endParaRPr lang="el-GR" dirty="0"/>
          </a:p>
        </p:txBody>
      </p:sp>
    </p:spTree>
    <p:extLst>
      <p:ext uri="{BB962C8B-B14F-4D97-AF65-F5344CB8AC3E}">
        <p14:creationId xmlns:p14="http://schemas.microsoft.com/office/powerpoint/2010/main" val="7000141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wipe(down)">
                                      <p:cBhvr>
                                        <p:cTn id="14" dur="500"/>
                                        <p:tgtEl>
                                          <p:spTgt spid="3">
                                            <p:txEl>
                                              <p:pRg st="2" end="2"/>
                                            </p:txEl>
                                          </p:spTgt>
                                        </p:tgtEl>
                                      </p:cBhvr>
                                    </p:animEffect>
                                  </p:childTnLst>
                                </p:cTn>
                              </p:par>
                            </p:childTnLst>
                          </p:cTn>
                        </p:par>
                        <p:par>
                          <p:cTn id="15" fill="hold">
                            <p:stCondLst>
                              <p:cond delay="500"/>
                            </p:stCondLst>
                            <p:childTnLst>
                              <p:par>
                                <p:cTn id="16" presetID="22" presetClass="entr" presetSubtype="4" fill="hold" nodeType="after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wipe(down)">
                                      <p:cBhvr>
                                        <p:cTn id="18" dur="500"/>
                                        <p:tgtEl>
                                          <p:spTgt spid="3">
                                            <p:txEl>
                                              <p:pRg st="3" end="3"/>
                                            </p:txEl>
                                          </p:spTgt>
                                        </p:tgtEl>
                                      </p:cBhvr>
                                    </p:animEffect>
                                  </p:childTnLst>
                                </p:cTn>
                              </p:par>
                            </p:childTnLst>
                          </p:cTn>
                        </p:par>
                        <p:par>
                          <p:cTn id="19" fill="hold">
                            <p:stCondLst>
                              <p:cond delay="1000"/>
                            </p:stCondLst>
                            <p:childTnLst>
                              <p:par>
                                <p:cTn id="20" presetID="22" presetClass="entr" presetSubtype="4" fill="hold" nodeType="after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down)">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1000"/>
                                        <p:tgtEl>
                                          <p:spTgt spid="3">
                                            <p:txEl>
                                              <p:pRg st="6" end="6"/>
                                            </p:txEl>
                                          </p:spTgt>
                                        </p:tgtEl>
                                      </p:cBhvr>
                                    </p:animEffect>
                                    <p:anim calcmode="lin" valueType="num">
                                      <p:cBhvr>
                                        <p:cTn id="28"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nodeType="clickEffect">
                                  <p:stCondLst>
                                    <p:cond delay="0"/>
                                  </p:stCondLst>
                                  <p:childTnLst>
                                    <p:set>
                                      <p:cBhvr>
                                        <p:cTn id="33" dur="1" fill="hold">
                                          <p:stCondLst>
                                            <p:cond delay="0"/>
                                          </p:stCondLst>
                                        </p:cTn>
                                        <p:tgtEl>
                                          <p:spTgt spid="3">
                                            <p:txEl>
                                              <p:pRg st="8" end="8"/>
                                            </p:txEl>
                                          </p:spTgt>
                                        </p:tgtEl>
                                        <p:attrNameLst>
                                          <p:attrName>style.visibility</p:attrName>
                                        </p:attrNameLst>
                                      </p:cBhvr>
                                      <p:to>
                                        <p:strVal val="visible"/>
                                      </p:to>
                                    </p:set>
                                    <p:animEffect transition="in" filter="fade">
                                      <p:cBhvr>
                                        <p:cTn id="34" dur="1000"/>
                                        <p:tgtEl>
                                          <p:spTgt spid="3">
                                            <p:txEl>
                                              <p:pRg st="8" end="8"/>
                                            </p:txEl>
                                          </p:spTgt>
                                        </p:tgtEl>
                                      </p:cBhvr>
                                    </p:animEffect>
                                    <p:anim calcmode="lin" valueType="num">
                                      <p:cBhvr>
                                        <p:cTn id="35"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nodeType="clickEffect">
                                  <p:stCondLst>
                                    <p:cond delay="0"/>
                                  </p:stCondLst>
                                  <p:childTnLst>
                                    <p:set>
                                      <p:cBhvr>
                                        <p:cTn id="40" dur="1" fill="hold">
                                          <p:stCondLst>
                                            <p:cond delay="0"/>
                                          </p:stCondLst>
                                        </p:cTn>
                                        <p:tgtEl>
                                          <p:spTgt spid="3">
                                            <p:txEl>
                                              <p:pRg st="10" end="10"/>
                                            </p:txEl>
                                          </p:spTgt>
                                        </p:tgtEl>
                                        <p:attrNameLst>
                                          <p:attrName>style.visibility</p:attrName>
                                        </p:attrNameLst>
                                      </p:cBhvr>
                                      <p:to>
                                        <p:strVal val="visible"/>
                                      </p:to>
                                    </p:set>
                                    <p:animEffect transition="in" filter="fade">
                                      <p:cBhvr>
                                        <p:cTn id="41" dur="1000"/>
                                        <p:tgtEl>
                                          <p:spTgt spid="3">
                                            <p:txEl>
                                              <p:pRg st="10" end="10"/>
                                            </p:txEl>
                                          </p:spTgt>
                                        </p:tgtEl>
                                      </p:cBhvr>
                                    </p:animEffect>
                                    <p:anim calcmode="lin" valueType="num">
                                      <p:cBhvr>
                                        <p:cTn id="42"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43" dur="1000" fill="hold"/>
                                        <p:tgtEl>
                                          <p:spTgt spid="3">
                                            <p:txEl>
                                              <p:pRg st="10" end="10"/>
                                            </p:txEl>
                                          </p:spTgt>
                                        </p:tgtEl>
                                        <p:attrNameLst>
                                          <p:attrName>ppt_y</p:attrName>
                                        </p:attrNameLst>
                                      </p:cBhvr>
                                      <p:tavLst>
                                        <p:tav tm="0">
                                          <p:val>
                                            <p:strVal val="#ppt_y+.1"/>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nodeType="clickEffect">
                                  <p:stCondLst>
                                    <p:cond delay="0"/>
                                  </p:stCondLst>
                                  <p:childTnLst>
                                    <p:set>
                                      <p:cBhvr>
                                        <p:cTn id="47" dur="1" fill="hold">
                                          <p:stCondLst>
                                            <p:cond delay="0"/>
                                          </p:stCondLst>
                                        </p:cTn>
                                        <p:tgtEl>
                                          <p:spTgt spid="3">
                                            <p:txEl>
                                              <p:pRg st="12" end="12"/>
                                            </p:txEl>
                                          </p:spTgt>
                                        </p:tgtEl>
                                        <p:attrNameLst>
                                          <p:attrName>style.visibility</p:attrName>
                                        </p:attrNameLst>
                                      </p:cBhvr>
                                      <p:to>
                                        <p:strVal val="visible"/>
                                      </p:to>
                                    </p:set>
                                    <p:animEffect transition="in" filter="fade">
                                      <p:cBhvr>
                                        <p:cTn id="48" dur="1000"/>
                                        <p:tgtEl>
                                          <p:spTgt spid="3">
                                            <p:txEl>
                                              <p:pRg st="12" end="12"/>
                                            </p:txEl>
                                          </p:spTgt>
                                        </p:tgtEl>
                                      </p:cBhvr>
                                    </p:animEffect>
                                    <p:anim calcmode="lin" valueType="num">
                                      <p:cBhvr>
                                        <p:cTn id="49" dur="1000" fill="hold"/>
                                        <p:tgtEl>
                                          <p:spTgt spid="3">
                                            <p:txEl>
                                              <p:pRg st="12" end="12"/>
                                            </p:txEl>
                                          </p:spTgt>
                                        </p:tgtEl>
                                        <p:attrNameLst>
                                          <p:attrName>ppt_x</p:attrName>
                                        </p:attrNameLst>
                                      </p:cBhvr>
                                      <p:tavLst>
                                        <p:tav tm="0">
                                          <p:val>
                                            <p:strVal val="#ppt_x"/>
                                          </p:val>
                                        </p:tav>
                                        <p:tav tm="100000">
                                          <p:val>
                                            <p:strVal val="#ppt_x"/>
                                          </p:val>
                                        </p:tav>
                                      </p:tavLst>
                                    </p:anim>
                                    <p:anim calcmode="lin" valueType="num">
                                      <p:cBhvr>
                                        <p:cTn id="50" dur="1000" fill="hold"/>
                                        <p:tgtEl>
                                          <p:spTgt spid="3">
                                            <p:txEl>
                                              <p:pRg st="12" end="1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24744"/>
            <a:ext cx="8229600" cy="1066800"/>
          </a:xfrm>
        </p:spPr>
        <p:txBody>
          <a:bodyPr>
            <a:normAutofit/>
          </a:bodyPr>
          <a:lstStyle/>
          <a:p>
            <a:r>
              <a:rPr lang="el-GR" sz="1600" b="1" i="1" dirty="0"/>
              <a:t>Διαδικασία απασχόλησης </a:t>
            </a:r>
            <a:r>
              <a:rPr lang="el-GR" sz="1600" b="1" i="1" dirty="0" smtClean="0"/>
              <a:t>προσωπικού που ασκεί ακαδημαϊκό και ερευνητικό έργο (</a:t>
            </a:r>
            <a:r>
              <a:rPr lang="el-GR" sz="1600" b="1" i="1" dirty="0"/>
              <a:t>πλην της περίπτωσης που η </a:t>
            </a:r>
            <a:r>
              <a:rPr lang="el-GR" sz="1600" b="1" i="1" dirty="0" smtClean="0"/>
              <a:t>επιλογή - αξιολόγηση </a:t>
            </a:r>
            <a:r>
              <a:rPr lang="el-GR" sz="1600" b="1" i="1" dirty="0"/>
              <a:t>του </a:t>
            </a:r>
            <a:r>
              <a:rPr lang="el-GR" sz="1600" b="1" i="1" dirty="0" smtClean="0"/>
              <a:t>έχει </a:t>
            </a:r>
            <a:r>
              <a:rPr lang="el-GR" sz="1600" b="1" i="1" dirty="0"/>
              <a:t>γίνει από το Φορέα Χρηματοδότησης) </a:t>
            </a:r>
            <a:r>
              <a:rPr lang="el-GR" sz="1600" dirty="0"/>
              <a:t/>
            </a:r>
            <a:br>
              <a:rPr lang="el-GR" sz="1600" dirty="0"/>
            </a:br>
            <a:endParaRPr lang="el-GR" sz="1600" dirty="0"/>
          </a:p>
        </p:txBody>
      </p:sp>
      <p:sp>
        <p:nvSpPr>
          <p:cNvPr id="3" name="Content Placeholder 2"/>
          <p:cNvSpPr>
            <a:spLocks noGrp="1"/>
          </p:cNvSpPr>
          <p:nvPr>
            <p:ph idx="1"/>
          </p:nvPr>
        </p:nvSpPr>
        <p:spPr>
          <a:xfrm>
            <a:off x="457200" y="1988840"/>
            <a:ext cx="8229600" cy="4585696"/>
          </a:xfrm>
        </p:spPr>
        <p:txBody>
          <a:bodyPr>
            <a:normAutofit/>
          </a:bodyPr>
          <a:lstStyle/>
          <a:p>
            <a:pPr marL="285750" indent="-285750" algn="just">
              <a:buFont typeface="Courier New" panose="02070309020205020404" pitchFamily="49" charset="0"/>
              <a:buChar char="o"/>
              <a:defRPr/>
            </a:pPr>
            <a:r>
              <a:rPr lang="el-GR" sz="1400" dirty="0"/>
              <a:t>Ο Επιστημονικός Υπεύθυνος που επιθυμεί να απασχολήσει </a:t>
            </a:r>
            <a:r>
              <a:rPr lang="el-GR" sz="1400" dirty="0" smtClean="0"/>
              <a:t>προσωπικό, το οποίο ασκεί </a:t>
            </a:r>
            <a:r>
              <a:rPr lang="el-GR" sz="1400" b="1" u="sng" dirty="0" smtClean="0"/>
              <a:t>ακαδημαϊκό </a:t>
            </a:r>
            <a:r>
              <a:rPr lang="el-GR" sz="1400" b="1" u="sng" dirty="0"/>
              <a:t>και ερευνητικό </a:t>
            </a:r>
            <a:r>
              <a:rPr lang="el-GR" sz="1400" b="1" u="sng" dirty="0" smtClean="0"/>
              <a:t>έργο</a:t>
            </a:r>
            <a:r>
              <a:rPr lang="el-GR" sz="1400" dirty="0" smtClean="0"/>
              <a:t>, και δεν </a:t>
            </a:r>
            <a:r>
              <a:rPr lang="el-GR" sz="1400" dirty="0"/>
              <a:t>έχει επιλεγεί - αξιολογηθεί από το Φορέα Χρηματοδότησης, θα πρέπει να υποβάλλει αιτιολογημένο αίτημα προς την Επιτροπή Ερευνών, προκειμένου αυτό να ενταχθεί στην κατηγορία της </a:t>
            </a:r>
            <a:r>
              <a:rPr lang="el-GR" sz="1400" dirty="0" err="1"/>
              <a:t>περ</a:t>
            </a:r>
            <a:r>
              <a:rPr lang="el-GR" sz="1400" dirty="0"/>
              <a:t>. </a:t>
            </a:r>
            <a:r>
              <a:rPr lang="el-GR" sz="1400" dirty="0" err="1"/>
              <a:t>στ΄</a:t>
            </a:r>
            <a:r>
              <a:rPr lang="el-GR" sz="1400" dirty="0"/>
              <a:t> του άρθρου 64 παρ. 3 του ν. 4485/2017 και να εξαιρεθεί από τη διαδικασία της Πρόσκλησης. </a:t>
            </a:r>
            <a:endParaRPr lang="en-US" sz="1400" dirty="0"/>
          </a:p>
          <a:p>
            <a:pPr algn="just">
              <a:defRPr/>
            </a:pPr>
            <a:endParaRPr lang="el-GR" sz="1400" dirty="0"/>
          </a:p>
          <a:p>
            <a:pPr marL="285750" indent="-285750" algn="just">
              <a:buFont typeface="Courier New" panose="02070309020205020404" pitchFamily="49" charset="0"/>
              <a:buChar char="o"/>
              <a:defRPr/>
            </a:pPr>
            <a:r>
              <a:rPr lang="el-GR" sz="1400" dirty="0"/>
              <a:t>Το αίτημα του Επιστημονικού Υπευθύνου πρέπει να είναι σαφώς ορισμένο και να προκύπτουν όλα τα απαιτούμενα στοιχεία για τον χαρακτηρισμό του </a:t>
            </a:r>
            <a:r>
              <a:rPr lang="el-GR" sz="1400" dirty="0" smtClean="0"/>
              <a:t>έργου του προσωπικού </a:t>
            </a:r>
            <a:r>
              <a:rPr lang="el-GR" sz="1400" dirty="0"/>
              <a:t>ως ερευνητικό ή ακαδημαϊκό.</a:t>
            </a:r>
          </a:p>
          <a:p>
            <a:pPr marL="109728" indent="0" algn="just">
              <a:buNone/>
              <a:defRPr/>
            </a:pPr>
            <a:endParaRPr lang="el-GR" sz="1400" dirty="0"/>
          </a:p>
          <a:p>
            <a:pPr marL="285750" indent="-285750" algn="just">
              <a:buFont typeface="Courier New" panose="02070309020205020404" pitchFamily="49" charset="0"/>
              <a:buChar char="o"/>
              <a:defRPr/>
            </a:pPr>
            <a:r>
              <a:rPr lang="el-GR" sz="1400" dirty="0"/>
              <a:t>Συγκεκριμένα, στην περίπτωση </a:t>
            </a:r>
            <a:r>
              <a:rPr lang="el-GR" sz="1400" dirty="0" smtClean="0"/>
              <a:t>αυτή το </a:t>
            </a:r>
            <a:r>
              <a:rPr lang="el-GR" sz="1400" dirty="0"/>
              <a:t>έργο που θα απασχοληθεί το προσωπικό πρέπει να είναι αμιγώς ερευνητικό και η απασχόλησή του </a:t>
            </a:r>
            <a:r>
              <a:rPr lang="el-GR" sz="1400" dirty="0" smtClean="0"/>
              <a:t>προσωπικού να </a:t>
            </a:r>
            <a:r>
              <a:rPr lang="el-GR" sz="1400" dirty="0"/>
              <a:t>συνίσταται σε </a:t>
            </a:r>
            <a:r>
              <a:rPr lang="el-GR" sz="1400" dirty="0" smtClean="0"/>
              <a:t>συγκεκριμένα ερευνητικά </a:t>
            </a:r>
            <a:r>
              <a:rPr lang="el-GR" sz="1400" dirty="0"/>
              <a:t>παραδοτέα. </a:t>
            </a:r>
          </a:p>
          <a:p>
            <a:pPr marL="109728" indent="0" algn="just">
              <a:buNone/>
              <a:defRPr/>
            </a:pPr>
            <a:endParaRPr lang="el-GR" sz="1400" dirty="0"/>
          </a:p>
          <a:p>
            <a:pPr marL="285750" indent="-285750" algn="just">
              <a:buFont typeface="Courier New" panose="02070309020205020404" pitchFamily="49" charset="0"/>
              <a:buChar char="o"/>
              <a:defRPr/>
            </a:pPr>
            <a:r>
              <a:rPr lang="el-GR" sz="1400" dirty="0"/>
              <a:t>Αντίστοιχα στην περίπτωση του </a:t>
            </a:r>
            <a:r>
              <a:rPr lang="el-GR" sz="1400" dirty="0" smtClean="0"/>
              <a:t>προσωπικού που ασκεί ακαδημαϊκό έργο, </a:t>
            </a:r>
            <a:r>
              <a:rPr lang="el-GR" sz="1400" dirty="0"/>
              <a:t>θα πρέπει να τεκμηριώνεται το ακαδημαϊκό έργο των απασχολούμενων (π.χ. διδάσκοντες σε Π.Μ.Σ., απασχόληση μελών ΔΕΠ άλλων Α.Ε.Ι κλπ</a:t>
            </a:r>
            <a:r>
              <a:rPr lang="el-GR" sz="1400" dirty="0" smtClean="0"/>
              <a:t>)</a:t>
            </a:r>
            <a:endParaRPr lang="el-GR" sz="1600" dirty="0"/>
          </a:p>
        </p:txBody>
      </p:sp>
      <p:sp>
        <p:nvSpPr>
          <p:cNvPr id="4" name="Footer Placeholder 3"/>
          <p:cNvSpPr>
            <a:spLocks noGrp="1"/>
          </p:cNvSpPr>
          <p:nvPr>
            <p:ph type="ftr" sz="quarter" idx="11"/>
          </p:nvPr>
        </p:nvSpPr>
        <p:spPr/>
        <p:txBody>
          <a:bodyPr/>
          <a:lstStyle/>
          <a:p>
            <a:r>
              <a:rPr lang="el-GR" dirty="0"/>
              <a:t>Ε.Λ.Κ.Ε. / Τμήμα </a:t>
            </a:r>
            <a:r>
              <a:rPr lang="en-US" dirty="0"/>
              <a:t> </a:t>
            </a:r>
            <a:r>
              <a:rPr lang="el-GR" dirty="0"/>
              <a:t>Λογιστηρίου και Ανθρωπίνων Πόρων </a:t>
            </a:r>
            <a:r>
              <a:rPr lang="en-US" dirty="0"/>
              <a:t> </a:t>
            </a:r>
            <a:endParaRPr lang="el-GR" dirty="0"/>
          </a:p>
          <a:p>
            <a:endParaRPr lang="el-GR" dirty="0"/>
          </a:p>
        </p:txBody>
      </p:sp>
    </p:spTree>
    <p:extLst>
      <p:ext uri="{BB962C8B-B14F-4D97-AF65-F5344CB8AC3E}">
        <p14:creationId xmlns:p14="http://schemas.microsoft.com/office/powerpoint/2010/main" val="40452765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1000"/>
                                        <p:tgtEl>
                                          <p:spTgt spid="3">
                                            <p:txEl>
                                              <p:pRg st="4" end="4"/>
                                            </p:txEl>
                                          </p:spTgt>
                                        </p:tgtEl>
                                      </p:cBhvr>
                                    </p:animEffect>
                                    <p:anim calcmode="lin" valueType="num">
                                      <p:cBhvr>
                                        <p:cTn id="2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fade">
                                      <p:cBhvr>
                                        <p:cTn id="28" dur="1000"/>
                                        <p:tgtEl>
                                          <p:spTgt spid="3">
                                            <p:txEl>
                                              <p:pRg st="6" end="6"/>
                                            </p:txEl>
                                          </p:spTgt>
                                        </p:tgtEl>
                                      </p:cBhvr>
                                    </p:animEffect>
                                    <p:anim calcmode="lin" valueType="num">
                                      <p:cBhvr>
                                        <p:cTn id="29"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701824"/>
          </a:xfrm>
        </p:spPr>
        <p:txBody>
          <a:bodyPr>
            <a:normAutofit/>
          </a:bodyPr>
          <a:lstStyle/>
          <a:p>
            <a:r>
              <a:rPr lang="el-GR" altLang="el-GR" sz="1600" b="1" i="1" dirty="0"/>
              <a:t>Γενικές Επισημάνσεις </a:t>
            </a:r>
            <a:endParaRPr lang="el-GR" sz="1600" i="1" dirty="0"/>
          </a:p>
        </p:txBody>
      </p:sp>
      <p:sp>
        <p:nvSpPr>
          <p:cNvPr id="3" name="Content Placeholder 2"/>
          <p:cNvSpPr>
            <a:spLocks noGrp="1"/>
          </p:cNvSpPr>
          <p:nvPr>
            <p:ph idx="1"/>
          </p:nvPr>
        </p:nvSpPr>
        <p:spPr>
          <a:xfrm>
            <a:off x="457200" y="1628800"/>
            <a:ext cx="8229600" cy="4945736"/>
          </a:xfrm>
        </p:spPr>
        <p:txBody>
          <a:bodyPr>
            <a:normAutofit/>
          </a:bodyPr>
          <a:lstStyle/>
          <a:p>
            <a:pPr algn="just">
              <a:buFont typeface="Courier New" pitchFamily="49" charset="0"/>
              <a:buChar char="o"/>
            </a:pPr>
            <a:r>
              <a:rPr lang="el-GR" altLang="el-GR" sz="1400" u="sng" dirty="0"/>
              <a:t>Όλες οι συμβάσεις που αφορούν την απασχόληση θα κατατίθενται στο Πρωτόκολλο του ΕΛΚΕ τουλάχιστον επτά εργάσιμες ημέρες πριν την έναρξη της απασχόλησης, </a:t>
            </a:r>
            <a:r>
              <a:rPr lang="el-GR" altLang="el-GR" sz="1400" dirty="0"/>
              <a:t>προκειμένου να διενεργείται ο απαραίτητος έλεγχος και να ακολουθούνται οι προαπαιτούμενες ενέργειες. </a:t>
            </a:r>
            <a:endParaRPr lang="el-GR" altLang="el-GR" sz="1400" dirty="0" smtClean="0"/>
          </a:p>
          <a:p>
            <a:pPr algn="just">
              <a:buFont typeface="Courier New" pitchFamily="49" charset="0"/>
              <a:buChar char="o"/>
            </a:pPr>
            <a:endParaRPr lang="el-GR" altLang="el-GR" sz="1400" dirty="0"/>
          </a:p>
          <a:p>
            <a:pPr algn="just">
              <a:buFont typeface="Courier New" pitchFamily="49" charset="0"/>
              <a:buChar char="o"/>
            </a:pPr>
            <a:r>
              <a:rPr lang="el-GR" altLang="el-GR" sz="1400" dirty="0"/>
              <a:t>Ο Επιστημονικός Υπεύθυνος πρέπει να ελέγχει πριν την υπογραφή των συμβάσεων απασχόλησης,  ότι οι αμοιβές που ορίζονται σε αυτές, συμπεριλαμβανομένων των εργοδοτικών εισφορών που βαρύνουν τις αμοιβές αυτές, έχουν προβλεφθεί στην αντίστοιχη κατηγορία </a:t>
            </a:r>
            <a:r>
              <a:rPr lang="el-GR" altLang="el-GR" sz="1400" dirty="0" smtClean="0"/>
              <a:t>αμοιβών του </a:t>
            </a:r>
            <a:r>
              <a:rPr lang="el-GR" altLang="el-GR" sz="1400" dirty="0"/>
              <a:t>προϋπολογισμού του έργου και έχει εκδοθεί σχετική απόφαση ανάληψης υποχρέωσης για αυτές. Σε περίπτωση που αυτό δεν </a:t>
            </a:r>
            <a:r>
              <a:rPr lang="el-GR" altLang="el-GR" sz="1400" dirty="0" smtClean="0"/>
              <a:t>ισχύει, απαιτείται </a:t>
            </a:r>
            <a:r>
              <a:rPr lang="el-GR" altLang="el-GR" sz="1400" dirty="0"/>
              <a:t>τροποποίηση του εγκεκριμένου προϋπολογισμού του έργου και τροποποίηση της σχετικής απόφασης ανάληψης υποχρέωσης. (Έναρξη </a:t>
            </a:r>
            <a:r>
              <a:rPr lang="el-GR" altLang="el-GR" sz="1400" dirty="0" smtClean="0"/>
              <a:t>ισχύος από </a:t>
            </a:r>
            <a:r>
              <a:rPr lang="el-GR" altLang="el-GR" sz="1400" dirty="0"/>
              <a:t>1.1.2018) </a:t>
            </a:r>
            <a:endParaRPr lang="el-GR" altLang="el-GR" sz="1400" dirty="0" smtClean="0"/>
          </a:p>
          <a:p>
            <a:pPr algn="just">
              <a:buFont typeface="Courier New" pitchFamily="49" charset="0"/>
              <a:buChar char="o"/>
            </a:pPr>
            <a:endParaRPr lang="el-GR" altLang="el-GR" sz="1400" dirty="0"/>
          </a:p>
          <a:p>
            <a:pPr algn="just">
              <a:buFont typeface="Courier New" pitchFamily="49" charset="0"/>
              <a:buChar char="o"/>
            </a:pPr>
            <a:r>
              <a:rPr lang="el-GR" altLang="el-GR" sz="1400" dirty="0"/>
              <a:t> Οι όροι αμοιβής </a:t>
            </a:r>
            <a:r>
              <a:rPr lang="el-GR" altLang="el-GR" sz="1400" dirty="0" smtClean="0"/>
              <a:t>των συμβάσεων εργασίας </a:t>
            </a:r>
            <a:r>
              <a:rPr lang="el-GR" altLang="el-GR" sz="1400" dirty="0"/>
              <a:t>ορισμένου χρόνου διέπονται από το Ενιαίο </a:t>
            </a:r>
            <a:r>
              <a:rPr lang="el-GR" altLang="el-GR" sz="1400" dirty="0" smtClean="0"/>
              <a:t>Μισθολόγιο</a:t>
            </a:r>
          </a:p>
          <a:p>
            <a:pPr marL="109728" indent="0" algn="just">
              <a:buNone/>
            </a:pPr>
            <a:endParaRPr lang="el-GR" altLang="el-GR" sz="1400" dirty="0"/>
          </a:p>
          <a:p>
            <a:pPr algn="just">
              <a:buFont typeface="Courier New" pitchFamily="49" charset="0"/>
              <a:buChar char="o"/>
            </a:pPr>
            <a:r>
              <a:rPr lang="el-GR" altLang="el-GR" sz="1400" dirty="0"/>
              <a:t>Στις εντολές πληρωμής, ο Επιστημονικός Υπεύθυνος </a:t>
            </a:r>
            <a:r>
              <a:rPr lang="el-GR" altLang="el-GR" sz="1400" dirty="0" smtClean="0"/>
              <a:t>αναγράφει </a:t>
            </a:r>
            <a:r>
              <a:rPr lang="el-GR" altLang="el-GR" sz="1400" dirty="0"/>
              <a:t>υποχρεωτικά το συνολικό κόστος ερευνών, κι όχι το ποσό της αμοιβής, τόσο για τη σύμβαση εργασίας, όσο και για τη σύμβαση μίσθωσης έργου που εμπίπτει στο άρθρο 39 παρ. 9 του ν. 4387/2017 (μικτή αμοιβή του δικαιούχου και εργοδοτικές εισφορές). </a:t>
            </a:r>
          </a:p>
          <a:p>
            <a:pPr marL="109728" indent="0">
              <a:buNone/>
            </a:pPr>
            <a:endParaRPr lang="el-GR" dirty="0"/>
          </a:p>
        </p:txBody>
      </p:sp>
      <p:sp>
        <p:nvSpPr>
          <p:cNvPr id="4" name="Footer Placeholder 3"/>
          <p:cNvSpPr>
            <a:spLocks noGrp="1"/>
          </p:cNvSpPr>
          <p:nvPr>
            <p:ph type="ftr" sz="quarter" idx="11"/>
          </p:nvPr>
        </p:nvSpPr>
        <p:spPr/>
        <p:txBody>
          <a:bodyPr/>
          <a:lstStyle/>
          <a:p>
            <a:r>
              <a:rPr lang="el-GR" dirty="0"/>
              <a:t>Ε.Λ.Κ.Ε. / Τμήμα </a:t>
            </a:r>
            <a:r>
              <a:rPr lang="en-US" dirty="0"/>
              <a:t> </a:t>
            </a:r>
            <a:r>
              <a:rPr lang="el-GR" dirty="0"/>
              <a:t>Λογιστηρίου και Ανθρωπίνων Πόρων </a:t>
            </a:r>
            <a:r>
              <a:rPr lang="en-US" dirty="0"/>
              <a:t> </a:t>
            </a:r>
            <a:endParaRPr lang="el-GR" dirty="0"/>
          </a:p>
          <a:p>
            <a:endParaRPr lang="el-GR" dirty="0"/>
          </a:p>
        </p:txBody>
      </p:sp>
    </p:spTree>
    <p:extLst>
      <p:ext uri="{BB962C8B-B14F-4D97-AF65-F5344CB8AC3E}">
        <p14:creationId xmlns:p14="http://schemas.microsoft.com/office/powerpoint/2010/main" val="28172817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1000"/>
                                        <p:tgtEl>
                                          <p:spTgt spid="3">
                                            <p:txEl>
                                              <p:pRg st="4" end="4"/>
                                            </p:txEl>
                                          </p:spTgt>
                                        </p:tgtEl>
                                      </p:cBhvr>
                                    </p:animEffect>
                                    <p:anim calcmode="lin" valueType="num">
                                      <p:cBhvr>
                                        <p:cTn id="2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fade">
                                      <p:cBhvr>
                                        <p:cTn id="28" dur="1000"/>
                                        <p:tgtEl>
                                          <p:spTgt spid="3">
                                            <p:txEl>
                                              <p:pRg st="6" end="6"/>
                                            </p:txEl>
                                          </p:spTgt>
                                        </p:tgtEl>
                                      </p:cBhvr>
                                    </p:animEffect>
                                    <p:anim calcmode="lin" valueType="num">
                                      <p:cBhvr>
                                        <p:cTn id="29"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LOGO_UOA_COL_bw"/>
          <p:cNvPicPr>
            <a:picLocks noChangeAspect="1" noChangeArrowheads="1"/>
          </p:cNvPicPr>
          <p:nvPr/>
        </p:nvPicPr>
        <p:blipFill>
          <a:blip r:embed="rId3">
            <a:duotone>
              <a:schemeClr val="accent2">
                <a:shade val="45000"/>
                <a:satMod val="135000"/>
              </a:schemeClr>
              <a:prstClr val="white"/>
            </a:duotone>
            <a:extLst>
              <a:ext uri="{BEBA8EAE-BF5A-486C-A8C5-ECC9F3942E4B}">
                <a14:imgProps xmlns:a14="http://schemas.microsoft.com/office/drawing/2010/main">
                  <a14:imgLayer r:embed="rId4">
                    <a14:imgEffect>
                      <a14:backgroundRemoval t="15099" b="84901" l="16042" r="78463"/>
                    </a14:imgEffect>
                    <a14:imgEffect>
                      <a14:artisticCrisscrossEtching/>
                    </a14:imgEffect>
                  </a14:imgLayer>
                </a14:imgProps>
              </a:ext>
              <a:ext uri="{28A0092B-C50C-407E-A947-70E740481C1C}">
                <a14:useLocalDpi xmlns:a14="http://schemas.microsoft.com/office/drawing/2010/main" val="0"/>
              </a:ext>
            </a:extLst>
          </a:blip>
          <a:srcRect l="8240" t="6374" r="13734" b="6374"/>
          <a:stretch>
            <a:fillRect/>
          </a:stretch>
        </p:blipFill>
        <p:spPr bwMode="auto">
          <a:xfrm>
            <a:off x="-180528" y="0"/>
            <a:ext cx="2808312" cy="4041406"/>
          </a:xfrm>
          <a:prstGeom prst="rect">
            <a:avLst/>
          </a:prstGeom>
          <a:noFill/>
          <a:ln>
            <a:noFill/>
          </a:ln>
          <a:effectLst>
            <a:softEdge rad="31750"/>
          </a:effectLst>
        </p:spPr>
      </p:pic>
      <p:sp>
        <p:nvSpPr>
          <p:cNvPr id="2" name="Τίτλος 1"/>
          <p:cNvSpPr>
            <a:spLocks noGrp="1"/>
          </p:cNvSpPr>
          <p:nvPr>
            <p:ph type="ctrTitle"/>
          </p:nvPr>
        </p:nvSpPr>
        <p:spPr>
          <a:xfrm>
            <a:off x="2627785" y="548680"/>
            <a:ext cx="6490656" cy="2448272"/>
          </a:xfrm>
        </p:spPr>
        <p:txBody>
          <a:bodyPr>
            <a:noAutofit/>
          </a:bodyPr>
          <a:lstStyle/>
          <a:p>
            <a:pPr algn="ctr"/>
            <a:r>
              <a:rPr lang="el-GR" sz="5400" dirty="0" smtClean="0">
                <a:effectLst>
                  <a:outerShdw blurRad="38100" dist="38100" dir="2700000" algn="tl">
                    <a:srgbClr val="000000">
                      <a:alpha val="43137"/>
                    </a:srgbClr>
                  </a:outerShdw>
                </a:effectLst>
              </a:rPr>
              <a:t>Ευχαριστούμε</a:t>
            </a:r>
            <a:endParaRPr lang="el-GR" sz="4800" dirty="0">
              <a:effectLst>
                <a:outerShdw blurRad="38100" dist="38100" dir="2700000" algn="tl">
                  <a:srgbClr val="000000">
                    <a:alpha val="43137"/>
                  </a:srgbClr>
                </a:outerShdw>
              </a:effectLst>
            </a:endParaRPr>
          </a:p>
        </p:txBody>
      </p:sp>
      <p:sp>
        <p:nvSpPr>
          <p:cNvPr id="7" name="Υπότιτλος 4"/>
          <p:cNvSpPr txBox="1">
            <a:spLocks/>
          </p:cNvSpPr>
          <p:nvPr/>
        </p:nvSpPr>
        <p:spPr>
          <a:xfrm>
            <a:off x="647056" y="10954"/>
            <a:ext cx="8496944" cy="537726"/>
          </a:xfrm>
          <a:prstGeom prst="rect">
            <a:avLst/>
          </a:prstGeom>
        </p:spPr>
        <p:txBody>
          <a:bodyPr vert="horz">
            <a:normAutofit/>
          </a:bodyPr>
          <a:lstStyle>
            <a:lvl1pPr marL="64008" indent="0" algn="l" rtl="0" eaLnBrk="1" latinLnBrk="0" hangingPunct="1">
              <a:spcBef>
                <a:spcPts val="300"/>
              </a:spcBef>
              <a:buClr>
                <a:schemeClr val="accent3"/>
              </a:buClr>
              <a:buFont typeface="Georgia"/>
              <a:buNone/>
              <a:defRPr kumimoji="0" sz="2400" kern="1200">
                <a:solidFill>
                  <a:schemeClr val="tx2"/>
                </a:solidFill>
                <a:latin typeface="+mn-lt"/>
                <a:ea typeface="+mn-ea"/>
                <a:cs typeface="+mn-cs"/>
              </a:defRPr>
            </a:lvl1pPr>
            <a:lvl2pPr marL="457200" indent="0" algn="ctr" rtl="0" eaLnBrk="1" latinLnBrk="0" hangingPunct="1">
              <a:spcBef>
                <a:spcPts val="300"/>
              </a:spcBef>
              <a:buClr>
                <a:schemeClr val="accent2"/>
              </a:buClr>
              <a:buFont typeface="Georgia"/>
              <a:buNone/>
              <a:defRPr kumimoji="0" sz="2600" kern="1200">
                <a:solidFill>
                  <a:schemeClr val="accent2"/>
                </a:solidFill>
                <a:latin typeface="+mn-lt"/>
                <a:ea typeface="+mn-ea"/>
                <a:cs typeface="+mn-cs"/>
              </a:defRPr>
            </a:lvl2pPr>
            <a:lvl3pPr marL="914400" indent="0" algn="ctr" rtl="0" eaLnBrk="1" latinLnBrk="0" hangingPunct="1">
              <a:spcBef>
                <a:spcPts val="300"/>
              </a:spcBef>
              <a:buClr>
                <a:schemeClr val="accent1"/>
              </a:buClr>
              <a:buFont typeface="Wingdings 2"/>
              <a:buNone/>
              <a:defRPr kumimoji="0" sz="2400" kern="1200">
                <a:solidFill>
                  <a:schemeClr val="accent1"/>
                </a:solidFill>
                <a:latin typeface="+mn-lt"/>
                <a:ea typeface="+mn-ea"/>
                <a:cs typeface="+mn-cs"/>
              </a:defRPr>
            </a:lvl3pPr>
            <a:lvl4pPr marL="1371600" indent="0" algn="ctr" rtl="0" eaLnBrk="1" latinLnBrk="0" hangingPunct="1">
              <a:spcBef>
                <a:spcPts val="300"/>
              </a:spcBef>
              <a:buClr>
                <a:schemeClr val="accent1"/>
              </a:buClr>
              <a:buFont typeface="Wingdings 2"/>
              <a:buNone/>
              <a:defRPr kumimoji="0" sz="2200" kern="1200">
                <a:solidFill>
                  <a:schemeClr val="accent1"/>
                </a:solidFill>
                <a:latin typeface="+mn-lt"/>
                <a:ea typeface="+mn-ea"/>
                <a:cs typeface="+mn-cs"/>
              </a:defRPr>
            </a:lvl4pPr>
            <a:lvl5pPr marL="1828800" indent="0" algn="ctr" rtl="0" eaLnBrk="1" latinLnBrk="0" hangingPunct="1">
              <a:spcBef>
                <a:spcPts val="300"/>
              </a:spcBef>
              <a:buClr>
                <a:schemeClr val="accent3"/>
              </a:buClr>
              <a:buFont typeface="Georgia"/>
              <a:buNone/>
              <a:defRPr kumimoji="0" sz="2000" kern="1200">
                <a:solidFill>
                  <a:schemeClr val="accent3"/>
                </a:solidFill>
                <a:latin typeface="+mn-lt"/>
                <a:ea typeface="+mn-ea"/>
                <a:cs typeface="+mn-cs"/>
              </a:defRPr>
            </a:lvl5pPr>
            <a:lvl6pPr marL="2286000" indent="0" algn="ctr" rtl="0" eaLnBrk="1" latinLnBrk="0" hangingPunct="1">
              <a:spcBef>
                <a:spcPts val="300"/>
              </a:spcBef>
              <a:buClr>
                <a:schemeClr val="accent3"/>
              </a:buClr>
              <a:buFont typeface="Georgia"/>
              <a:buNone/>
              <a:defRPr kumimoji="0" sz="1800" kern="1200">
                <a:solidFill>
                  <a:schemeClr val="accent3"/>
                </a:solidFill>
                <a:latin typeface="+mn-lt"/>
                <a:ea typeface="+mn-ea"/>
                <a:cs typeface="+mn-cs"/>
              </a:defRPr>
            </a:lvl6pPr>
            <a:lvl7pPr marL="2743200" indent="0" algn="ctr" rtl="0" eaLnBrk="1" latinLnBrk="0" hangingPunct="1">
              <a:spcBef>
                <a:spcPts val="300"/>
              </a:spcBef>
              <a:buClr>
                <a:schemeClr val="accent3"/>
              </a:buClr>
              <a:buFont typeface="Georgia"/>
              <a:buNone/>
              <a:defRPr kumimoji="0" sz="1600" kern="1200">
                <a:solidFill>
                  <a:schemeClr val="accent3"/>
                </a:solidFill>
                <a:latin typeface="+mn-lt"/>
                <a:ea typeface="+mn-ea"/>
                <a:cs typeface="+mn-cs"/>
              </a:defRPr>
            </a:lvl7pPr>
            <a:lvl8pPr marL="3200400" indent="0" algn="ctr" rtl="0" eaLnBrk="1" latinLnBrk="0" hangingPunct="1">
              <a:spcBef>
                <a:spcPts val="300"/>
              </a:spcBef>
              <a:buClr>
                <a:schemeClr val="accent3"/>
              </a:buClr>
              <a:buFont typeface="Georgia"/>
              <a:buNone/>
              <a:defRPr kumimoji="0" sz="1500" kern="1200">
                <a:solidFill>
                  <a:schemeClr val="accent3"/>
                </a:solidFill>
                <a:latin typeface="+mn-lt"/>
                <a:ea typeface="+mn-ea"/>
                <a:cs typeface="+mn-cs"/>
              </a:defRPr>
            </a:lvl8pPr>
            <a:lvl9pPr marL="3657600" indent="0" algn="ctr" rtl="0" eaLnBrk="1" latinLnBrk="0" hangingPunct="1">
              <a:spcBef>
                <a:spcPts val="300"/>
              </a:spcBef>
              <a:buClr>
                <a:schemeClr val="accent3"/>
              </a:buClr>
              <a:buFont typeface="Georgia"/>
              <a:buNone/>
              <a:defRPr kumimoji="0" sz="1400" kern="1200" baseline="0">
                <a:solidFill>
                  <a:schemeClr val="accent3"/>
                </a:solidFill>
                <a:latin typeface="+mn-lt"/>
                <a:ea typeface="+mn-ea"/>
                <a:cs typeface="+mn-cs"/>
              </a:defRPr>
            </a:lvl9pPr>
          </a:lstStyle>
          <a:p>
            <a:pPr algn="r"/>
            <a:r>
              <a:rPr lang="el-GR" smtClean="0">
                <a:solidFill>
                  <a:schemeClr val="bg1"/>
                </a:solidFill>
              </a:rPr>
              <a:t>Ειδικός Λογαριασμός Κονδυλίων Έρευνας </a:t>
            </a:r>
            <a:endParaRPr lang="el-GR" dirty="0" smtClean="0">
              <a:solidFill>
                <a:schemeClr val="bg1"/>
              </a:solidFill>
            </a:endParaRPr>
          </a:p>
        </p:txBody>
      </p:sp>
      <p:sp>
        <p:nvSpPr>
          <p:cNvPr id="8" name="TextBox 7"/>
          <p:cNvSpPr txBox="1"/>
          <p:nvPr/>
        </p:nvSpPr>
        <p:spPr>
          <a:xfrm>
            <a:off x="4067944" y="6399157"/>
            <a:ext cx="5076056" cy="307777"/>
          </a:xfrm>
          <a:prstGeom prst="rect">
            <a:avLst/>
          </a:prstGeom>
          <a:noFill/>
        </p:spPr>
        <p:txBody>
          <a:bodyPr wrap="square" rtlCol="0">
            <a:spAutoFit/>
          </a:bodyPr>
          <a:lstStyle/>
          <a:p>
            <a:pPr algn="ctr"/>
            <a:r>
              <a:rPr lang="el-GR" sz="1400" dirty="0" smtClean="0"/>
              <a:t>Ημερίδα 27 </a:t>
            </a:r>
            <a:r>
              <a:rPr lang="el-GR" sz="1400" dirty="0"/>
              <a:t>Σεπτεμβρίου </a:t>
            </a:r>
            <a:r>
              <a:rPr lang="el-GR" sz="1400" dirty="0" smtClean="0"/>
              <a:t>2017 - Αμφιθέατρο </a:t>
            </a:r>
            <a:r>
              <a:rPr lang="el-GR" sz="1400" dirty="0" err="1" smtClean="0"/>
              <a:t>Καραθεοδωρή</a:t>
            </a:r>
            <a:endParaRPr lang="el-GR" sz="1400" dirty="0"/>
          </a:p>
        </p:txBody>
      </p:sp>
      <p:graphicFrame>
        <p:nvGraphicFramePr>
          <p:cNvPr id="3" name="Πίνακας 2"/>
          <p:cNvGraphicFramePr>
            <a:graphicFrameLocks noGrp="1"/>
          </p:cNvGraphicFramePr>
          <p:nvPr>
            <p:extLst>
              <p:ext uri="{D42A27DB-BD31-4B8C-83A1-F6EECF244321}">
                <p14:modId xmlns:p14="http://schemas.microsoft.com/office/powerpoint/2010/main" val="2063307316"/>
              </p:ext>
            </p:extLst>
          </p:nvPr>
        </p:nvGraphicFramePr>
        <p:xfrm>
          <a:off x="107504" y="4499525"/>
          <a:ext cx="8856984" cy="1899632"/>
        </p:xfrm>
        <a:graphic>
          <a:graphicData uri="http://schemas.openxmlformats.org/drawingml/2006/table">
            <a:tbl>
              <a:tblPr>
                <a:tableStyleId>{5C22544A-7EE6-4342-B048-85BDC9FD1C3A}</a:tableStyleId>
              </a:tblPr>
              <a:tblGrid>
                <a:gridCol w="1786282"/>
                <a:gridCol w="7070702"/>
              </a:tblGrid>
              <a:tr h="474908">
                <a:tc>
                  <a:txBody>
                    <a:bodyPr/>
                    <a:lstStyle/>
                    <a:p>
                      <a:r>
                        <a:rPr lang="el-GR" dirty="0" smtClean="0"/>
                        <a:t>Θ. </a:t>
                      </a:r>
                      <a:r>
                        <a:rPr lang="el-GR" dirty="0" err="1" smtClean="0"/>
                        <a:t>Φωτάκη</a:t>
                      </a:r>
                      <a:endParaRPr lang="el-GR" dirty="0"/>
                    </a:p>
                  </a:txBody>
                  <a:tcPr>
                    <a:solidFill>
                      <a:schemeClr val="bg1"/>
                    </a:solidFill>
                  </a:tcPr>
                </a:tc>
                <a:tc>
                  <a:txBody>
                    <a:bodyPr/>
                    <a:lstStyle/>
                    <a:p>
                      <a:r>
                        <a:rPr lang="el-GR" dirty="0" smtClean="0"/>
                        <a:t>Προϊσταμένη Τμήματος Λογιστηρίου και Ανθρωπίνων Πόρων</a:t>
                      </a:r>
                    </a:p>
                  </a:txBody>
                  <a:tcPr>
                    <a:solidFill>
                      <a:schemeClr val="bg1"/>
                    </a:solidFill>
                  </a:tcPr>
                </a:tc>
              </a:tr>
              <a:tr h="474908">
                <a:tc>
                  <a:txBody>
                    <a:bodyPr/>
                    <a:lstStyle/>
                    <a:p>
                      <a:r>
                        <a:rPr lang="el-GR" dirty="0" smtClean="0"/>
                        <a:t>Α. </a:t>
                      </a:r>
                      <a:r>
                        <a:rPr lang="el-GR" dirty="0" err="1" smtClean="0"/>
                        <a:t>Κορέντζελου</a:t>
                      </a:r>
                      <a:endParaRPr lang="el-GR" dirty="0"/>
                    </a:p>
                  </a:txBody>
                  <a:tcPr>
                    <a:solidFill>
                      <a:schemeClr val="bg1"/>
                    </a:solidFill>
                  </a:tcPr>
                </a:tc>
                <a:tc>
                  <a:txBody>
                    <a:bodyPr/>
                    <a:lstStyle/>
                    <a:p>
                      <a:r>
                        <a:rPr lang="el-GR" dirty="0" smtClean="0"/>
                        <a:t>Νομικός Ε.Λ.Κ.Ε.</a:t>
                      </a:r>
                      <a:endParaRPr lang="el-GR" dirty="0"/>
                    </a:p>
                  </a:txBody>
                  <a:tcPr>
                    <a:solidFill>
                      <a:schemeClr val="bg1"/>
                    </a:solidFill>
                  </a:tcPr>
                </a:tc>
              </a:tr>
              <a:tr h="474908">
                <a:tc>
                  <a:txBody>
                    <a:bodyPr/>
                    <a:lstStyle/>
                    <a:p>
                      <a:endParaRPr lang="el-GR" dirty="0"/>
                    </a:p>
                  </a:txBody>
                  <a:tcP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l-GR" dirty="0" smtClean="0"/>
                    </a:p>
                  </a:txBody>
                  <a:tcPr>
                    <a:solidFill>
                      <a:schemeClr val="bg1"/>
                    </a:solidFill>
                  </a:tcPr>
                </a:tc>
              </a:tr>
              <a:tr h="474908">
                <a:tc>
                  <a:txBody>
                    <a:bodyPr/>
                    <a:lstStyle/>
                    <a:p>
                      <a:endParaRPr lang="el-GR" dirty="0"/>
                    </a:p>
                  </a:txBody>
                  <a:tcPr>
                    <a:solidFill>
                      <a:schemeClr val="bg1"/>
                    </a:solidFill>
                  </a:tcPr>
                </a:tc>
                <a:tc>
                  <a:txBody>
                    <a:bodyPr/>
                    <a:lstStyle/>
                    <a:p>
                      <a:endParaRPr lang="el-GR" dirty="0"/>
                    </a:p>
                  </a:txBody>
                  <a:tcPr>
                    <a:solidFill>
                      <a:schemeClr val="bg1"/>
                    </a:solidFill>
                  </a:tcPr>
                </a:tc>
              </a:tr>
            </a:tbl>
          </a:graphicData>
        </a:graphic>
      </p:graphicFrame>
    </p:spTree>
    <p:extLst>
      <p:ext uri="{BB962C8B-B14F-4D97-AF65-F5344CB8AC3E}">
        <p14:creationId xmlns:p14="http://schemas.microsoft.com/office/powerpoint/2010/main" val="220887692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80728"/>
            <a:ext cx="8229600" cy="1008112"/>
          </a:xfrm>
        </p:spPr>
        <p:txBody>
          <a:bodyPr>
            <a:normAutofit/>
          </a:bodyPr>
          <a:lstStyle/>
          <a:p>
            <a:r>
              <a:rPr lang="el-GR" altLang="el-GR" sz="1600" b="1" i="1" dirty="0" smtClean="0"/>
              <a:t>Οι </a:t>
            </a:r>
            <a:r>
              <a:rPr lang="el-GR" altLang="el-GR" sz="1600" b="1" i="1" dirty="0"/>
              <a:t>σημαντικότερες αλλαγές στο πεδίο της απασχόλησης σύμφωνα με το άρθρο 64 του ν. </a:t>
            </a:r>
            <a:r>
              <a:rPr lang="el-GR" altLang="el-GR" sz="1600" b="1" i="1" dirty="0" smtClean="0"/>
              <a:t>4485/2017 </a:t>
            </a:r>
            <a:endParaRPr lang="el-GR" sz="1600" b="1" i="1" dirty="0"/>
          </a:p>
        </p:txBody>
      </p:sp>
      <p:sp>
        <p:nvSpPr>
          <p:cNvPr id="3" name="Content Placeholder 2"/>
          <p:cNvSpPr>
            <a:spLocks noGrp="1"/>
          </p:cNvSpPr>
          <p:nvPr>
            <p:ph idx="1"/>
          </p:nvPr>
        </p:nvSpPr>
        <p:spPr>
          <a:xfrm>
            <a:off x="457200" y="1844824"/>
            <a:ext cx="8229600" cy="4896544"/>
          </a:xfrm>
        </p:spPr>
        <p:txBody>
          <a:bodyPr>
            <a:noAutofit/>
          </a:bodyPr>
          <a:lstStyle/>
          <a:p>
            <a:pPr marL="457200" indent="-457200" algn="just">
              <a:lnSpc>
                <a:spcPct val="150000"/>
              </a:lnSpc>
              <a:buFont typeface="Courier New" panose="02070309020205020404" pitchFamily="49" charset="0"/>
              <a:buChar char="o"/>
              <a:defRPr/>
            </a:pPr>
            <a:r>
              <a:rPr lang="el-GR" sz="1400" dirty="0" smtClean="0"/>
              <a:t>Η απασχόληση </a:t>
            </a:r>
            <a:r>
              <a:rPr lang="el-GR" sz="1400" dirty="0"/>
              <a:t>του </a:t>
            </a:r>
            <a:r>
              <a:rPr lang="el-GR" sz="1400" dirty="0" smtClean="0"/>
              <a:t>προσωπικού του ΑΕΙ σε </a:t>
            </a:r>
            <a:r>
              <a:rPr lang="el-GR" sz="1400" dirty="0"/>
              <a:t>έργα ή προγράμματα του </a:t>
            </a:r>
            <a:r>
              <a:rPr lang="el-GR" sz="1400" dirty="0" smtClean="0"/>
              <a:t>ΕΛΚΕ, γίνεται κατόπιν </a:t>
            </a:r>
            <a:r>
              <a:rPr lang="el-GR" sz="1400" b="1" u="sng" dirty="0" smtClean="0"/>
              <a:t>σχετικής απόφασης της Επιτροπής </a:t>
            </a:r>
            <a:r>
              <a:rPr lang="el-GR" sz="1400" b="1" u="sng" dirty="0"/>
              <a:t>Ερευνών</a:t>
            </a:r>
            <a:r>
              <a:rPr lang="el-GR" sz="1400" dirty="0"/>
              <a:t>, κι όχι </a:t>
            </a:r>
            <a:r>
              <a:rPr lang="el-GR" sz="1400" dirty="0" smtClean="0"/>
              <a:t>του Υπηρεσιακού Συμβουλίου </a:t>
            </a:r>
            <a:r>
              <a:rPr lang="el-GR" sz="1400" dirty="0"/>
              <a:t>του ΑΕΙ, όπως συνέβαινε έως σήμερα</a:t>
            </a:r>
            <a:endParaRPr lang="en-US" sz="1400" dirty="0"/>
          </a:p>
          <a:p>
            <a:pPr marL="457200" indent="-457200" algn="just">
              <a:lnSpc>
                <a:spcPct val="150000"/>
              </a:lnSpc>
              <a:buFont typeface="Courier New" panose="02070309020205020404" pitchFamily="49" charset="0"/>
              <a:buChar char="o"/>
              <a:defRPr/>
            </a:pPr>
            <a:endParaRPr lang="el-GR" sz="1400" dirty="0"/>
          </a:p>
          <a:p>
            <a:pPr marL="457200" indent="-457200" algn="just">
              <a:lnSpc>
                <a:spcPct val="150000"/>
              </a:lnSpc>
              <a:buFont typeface="Courier New" panose="02070309020205020404" pitchFamily="49" charset="0"/>
              <a:buChar char="o"/>
              <a:defRPr/>
            </a:pPr>
            <a:r>
              <a:rPr lang="el-GR" sz="1400" dirty="0"/>
              <a:t>Η </a:t>
            </a:r>
            <a:r>
              <a:rPr lang="el-GR" sz="1400" b="1" u="sng" dirty="0"/>
              <a:t>επιλογή του πρόσθετου </a:t>
            </a:r>
            <a:r>
              <a:rPr lang="el-GR" sz="1400" b="1" u="sng" dirty="0" smtClean="0"/>
              <a:t>προσωπικού </a:t>
            </a:r>
            <a:r>
              <a:rPr lang="el-GR" sz="1400" dirty="0" smtClean="0"/>
              <a:t>θα </a:t>
            </a:r>
            <a:r>
              <a:rPr lang="el-GR" sz="1400" dirty="0"/>
              <a:t>γίνεται κατόπιν διενέργειας  </a:t>
            </a:r>
            <a:r>
              <a:rPr lang="el-GR" sz="1400" b="1" u="sng" dirty="0"/>
              <a:t>Πρόσκλησης Εκδήλωσης Ενδιαφέροντος</a:t>
            </a:r>
            <a:r>
              <a:rPr lang="el-GR" sz="1400" dirty="0"/>
              <a:t> </a:t>
            </a:r>
          </a:p>
          <a:p>
            <a:pPr marL="0" indent="0" algn="just">
              <a:lnSpc>
                <a:spcPct val="150000"/>
              </a:lnSpc>
              <a:buNone/>
              <a:defRPr/>
            </a:pPr>
            <a:endParaRPr lang="el-GR" sz="1400" dirty="0"/>
          </a:p>
          <a:p>
            <a:pPr marL="457200" indent="-457200" algn="just">
              <a:lnSpc>
                <a:spcPct val="150000"/>
              </a:lnSpc>
              <a:buFont typeface="Courier New" panose="02070309020205020404" pitchFamily="49" charset="0"/>
              <a:buChar char="o"/>
              <a:defRPr/>
            </a:pPr>
            <a:r>
              <a:rPr lang="el-GR" sz="1400" dirty="0" smtClean="0"/>
              <a:t>Κάθε αμοιβή φυσικού προσώπου δυνάμει σύμβασης απασχόλησης προσωπικού πρέπει </a:t>
            </a:r>
            <a:r>
              <a:rPr lang="el-GR" sz="1400" dirty="0"/>
              <a:t>να </a:t>
            </a:r>
            <a:r>
              <a:rPr lang="el-GR" sz="1400" dirty="0" smtClean="0"/>
              <a:t>έχει </a:t>
            </a:r>
            <a:r>
              <a:rPr lang="el-GR" sz="1400" dirty="0"/>
              <a:t>προβλεφθεί στην αντίστοιχη κατηγορία αμοιβών του εγκεκριμένου προϋπολογισμού του έργου ή προγράμματος και να έχει εκδοθεί σχετική απόφαση ανάληψης </a:t>
            </a:r>
            <a:r>
              <a:rPr lang="el-GR" sz="1400" dirty="0" smtClean="0"/>
              <a:t>υποχρέωσης</a:t>
            </a:r>
          </a:p>
          <a:p>
            <a:pPr marL="109728" indent="0">
              <a:buNone/>
            </a:pPr>
            <a:endParaRPr lang="el-GR" sz="1400" dirty="0"/>
          </a:p>
        </p:txBody>
      </p:sp>
      <p:sp>
        <p:nvSpPr>
          <p:cNvPr id="4" name="Footer Placeholder 3"/>
          <p:cNvSpPr>
            <a:spLocks noGrp="1"/>
          </p:cNvSpPr>
          <p:nvPr>
            <p:ph type="ftr" sz="quarter" idx="11"/>
          </p:nvPr>
        </p:nvSpPr>
        <p:spPr/>
        <p:txBody>
          <a:bodyPr/>
          <a:lstStyle/>
          <a:p>
            <a:r>
              <a:rPr lang="el-GR" dirty="0" smtClean="0"/>
              <a:t>Ε.Λ.Κ.Ε. / Τμήμα </a:t>
            </a:r>
            <a:r>
              <a:rPr lang="en-US" dirty="0" smtClean="0"/>
              <a:t> </a:t>
            </a:r>
            <a:r>
              <a:rPr lang="el-GR" dirty="0" smtClean="0"/>
              <a:t>Λογιστηρίου και Ανθρωπίνων Πόρων </a:t>
            </a:r>
            <a:r>
              <a:rPr lang="en-US" dirty="0" smtClean="0"/>
              <a:t> </a:t>
            </a:r>
            <a:endParaRPr lang="el-GR" dirty="0"/>
          </a:p>
        </p:txBody>
      </p:sp>
    </p:spTree>
    <p:extLst>
      <p:ext uri="{BB962C8B-B14F-4D97-AF65-F5344CB8AC3E}">
        <p14:creationId xmlns:p14="http://schemas.microsoft.com/office/powerpoint/2010/main" val="28299148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1000"/>
                                        <p:tgtEl>
                                          <p:spTgt spid="3">
                                            <p:txEl>
                                              <p:pRg st="4" end="4"/>
                                            </p:txEl>
                                          </p:spTgt>
                                        </p:tgtEl>
                                      </p:cBhvr>
                                    </p:animEffect>
                                    <p:anim calcmode="lin" valueType="num">
                                      <p:cBhvr>
                                        <p:cTn id="2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altLang="el-GR" sz="1600" b="1" i="1" dirty="0">
                <a:solidFill>
                  <a:srgbClr val="424456"/>
                </a:solidFill>
              </a:rPr>
              <a:t>Κατηγορίες προσωπικού που δύναται να απασχοληθεί σε έργα και προγράμματα που διαχειρίζεται ο ΕΛΚΕ </a:t>
            </a:r>
            <a:r>
              <a:rPr lang="el-GR" altLang="el-GR" sz="1600" b="1" i="1" dirty="0" smtClean="0">
                <a:solidFill>
                  <a:srgbClr val="424456"/>
                </a:solidFill>
              </a:rPr>
              <a:t>σύμφωνα με το άρθρο 64 του ν. 4485/2017</a:t>
            </a:r>
            <a:endParaRPr lang="el-GR" sz="1600" i="1" dirty="0"/>
          </a:p>
        </p:txBody>
      </p:sp>
      <p:sp>
        <p:nvSpPr>
          <p:cNvPr id="3" name="Content Placeholder 2"/>
          <p:cNvSpPr>
            <a:spLocks noGrp="1"/>
          </p:cNvSpPr>
          <p:nvPr>
            <p:ph idx="1"/>
          </p:nvPr>
        </p:nvSpPr>
        <p:spPr/>
        <p:txBody>
          <a:bodyPr>
            <a:normAutofit/>
          </a:bodyPr>
          <a:lstStyle/>
          <a:p>
            <a:pPr marL="395287" indent="-285750">
              <a:lnSpc>
                <a:spcPct val="150000"/>
              </a:lnSpc>
              <a:spcAft>
                <a:spcPts val="1425"/>
              </a:spcAft>
              <a:buClr>
                <a:srgbClr val="A04DA3"/>
              </a:buClr>
              <a:buSzPct val="45000"/>
              <a:buFont typeface="Courier New" panose="02070309020205020404" pitchFamily="49" charset="0"/>
              <a:buChar char="o"/>
              <a:defRPr/>
            </a:pPr>
            <a:endParaRPr lang="el-GR" altLang="el-GR" sz="1600" dirty="0" smtClean="0"/>
          </a:p>
          <a:p>
            <a:pPr marL="452437" indent="-342900">
              <a:lnSpc>
                <a:spcPct val="150000"/>
              </a:lnSpc>
              <a:spcAft>
                <a:spcPts val="1425"/>
              </a:spcAft>
              <a:buClr>
                <a:schemeClr val="accent2"/>
              </a:buClr>
              <a:buSzPct val="100000"/>
              <a:buFont typeface="+mj-lt"/>
              <a:buAutoNum type="arabicPeriod"/>
              <a:defRPr/>
            </a:pPr>
            <a:endParaRPr lang="el-GR" altLang="el-GR" sz="1400" dirty="0"/>
          </a:p>
        </p:txBody>
      </p:sp>
      <p:sp>
        <p:nvSpPr>
          <p:cNvPr id="4" name="Footer Placeholder 3"/>
          <p:cNvSpPr>
            <a:spLocks noGrp="1"/>
          </p:cNvSpPr>
          <p:nvPr>
            <p:ph type="ftr" sz="quarter" idx="11"/>
          </p:nvPr>
        </p:nvSpPr>
        <p:spPr/>
        <p:txBody>
          <a:bodyPr/>
          <a:lstStyle/>
          <a:p>
            <a:r>
              <a:rPr lang="el-GR" dirty="0"/>
              <a:t>Ε.Λ.Κ.Ε. / Τμήμα </a:t>
            </a:r>
            <a:r>
              <a:rPr lang="en-US" dirty="0"/>
              <a:t> </a:t>
            </a:r>
            <a:r>
              <a:rPr lang="el-GR" dirty="0"/>
              <a:t>Λογιστηρίου και Ανθρωπίνων Πόρων </a:t>
            </a:r>
            <a:r>
              <a:rPr lang="en-US" dirty="0"/>
              <a:t> </a:t>
            </a:r>
            <a:endParaRPr lang="el-GR" dirty="0"/>
          </a:p>
          <a:p>
            <a:endParaRPr lang="el-GR" dirty="0"/>
          </a:p>
        </p:txBody>
      </p:sp>
      <p:sp>
        <p:nvSpPr>
          <p:cNvPr id="5" name="Rectangle 4"/>
          <p:cNvSpPr/>
          <p:nvPr/>
        </p:nvSpPr>
        <p:spPr>
          <a:xfrm>
            <a:off x="1475656" y="2492896"/>
            <a:ext cx="6120680" cy="936104"/>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altLang="el-GR" dirty="0" smtClean="0">
                <a:solidFill>
                  <a:schemeClr val="tx1"/>
                </a:solidFill>
              </a:rPr>
              <a:t>1. </a:t>
            </a:r>
            <a:r>
              <a:rPr lang="el-GR" altLang="el-GR" dirty="0" smtClean="0">
                <a:solidFill>
                  <a:schemeClr val="tx1"/>
                </a:solidFill>
              </a:rPr>
              <a:t>Το </a:t>
            </a:r>
            <a:r>
              <a:rPr lang="el-GR" altLang="el-GR" dirty="0">
                <a:solidFill>
                  <a:schemeClr val="tx1"/>
                </a:solidFill>
              </a:rPr>
              <a:t>προσωπικό του οικείου ΑΕΙ </a:t>
            </a:r>
          </a:p>
        </p:txBody>
      </p:sp>
      <p:sp>
        <p:nvSpPr>
          <p:cNvPr id="6" name="Rectangle 5"/>
          <p:cNvSpPr/>
          <p:nvPr/>
        </p:nvSpPr>
        <p:spPr>
          <a:xfrm>
            <a:off x="1444206" y="4149080"/>
            <a:ext cx="6152130" cy="936104"/>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09537">
              <a:lnSpc>
                <a:spcPct val="150000"/>
              </a:lnSpc>
              <a:spcAft>
                <a:spcPts val="1425"/>
              </a:spcAft>
              <a:buClr>
                <a:schemeClr val="accent2"/>
              </a:buClr>
              <a:buSzPct val="100000"/>
              <a:defRPr/>
            </a:pPr>
            <a:r>
              <a:rPr lang="en-US" altLang="el-GR" dirty="0" smtClean="0">
                <a:solidFill>
                  <a:schemeClr val="tx1"/>
                </a:solidFill>
              </a:rPr>
              <a:t>2. </a:t>
            </a:r>
            <a:r>
              <a:rPr lang="el-GR" altLang="el-GR" dirty="0" smtClean="0">
                <a:solidFill>
                  <a:schemeClr val="tx1"/>
                </a:solidFill>
              </a:rPr>
              <a:t>Πρόσθετο </a:t>
            </a:r>
            <a:r>
              <a:rPr lang="el-GR" altLang="el-GR" dirty="0">
                <a:solidFill>
                  <a:schemeClr val="tx1"/>
                </a:solidFill>
              </a:rPr>
              <a:t>επιστημονικό, διοικητικό, τεχνικό και λοιπό προσωπικό, που δεν εντάσσεται στο προσωπικό του ΑΕΙ</a:t>
            </a:r>
            <a:endParaRPr lang="el-GR" dirty="0">
              <a:solidFill>
                <a:schemeClr val="tx1"/>
              </a:solidFill>
            </a:endParaRPr>
          </a:p>
        </p:txBody>
      </p:sp>
    </p:spTree>
    <p:extLst>
      <p:ext uri="{BB962C8B-B14F-4D97-AF65-F5344CB8AC3E}">
        <p14:creationId xmlns:p14="http://schemas.microsoft.com/office/powerpoint/2010/main" val="2217517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altLang="el-GR" sz="1600" b="1" i="1" dirty="0" smtClean="0"/>
              <a:t>Διαδικασία έγκρισης της απασχόλησης </a:t>
            </a:r>
            <a:r>
              <a:rPr lang="el-GR" altLang="el-GR" sz="1600" b="1" i="1" dirty="0"/>
              <a:t>του προσωπικού του οικείου ΑΕΙ σε έργα ή προγράμματα του ΕΛΚΕ </a:t>
            </a:r>
            <a:endParaRPr lang="el-GR" sz="1600" i="1" dirty="0"/>
          </a:p>
        </p:txBody>
      </p:sp>
      <p:sp>
        <p:nvSpPr>
          <p:cNvPr id="3" name="Content Placeholder 2"/>
          <p:cNvSpPr>
            <a:spLocks noGrp="1"/>
          </p:cNvSpPr>
          <p:nvPr>
            <p:ph idx="1"/>
          </p:nvPr>
        </p:nvSpPr>
        <p:spPr>
          <a:xfrm>
            <a:off x="457200" y="1988840"/>
            <a:ext cx="8229600" cy="4325112"/>
          </a:xfrm>
        </p:spPr>
        <p:txBody>
          <a:bodyPr>
            <a:normAutofit/>
          </a:bodyPr>
          <a:lstStyle/>
          <a:p>
            <a:pPr marL="0" indent="0" algn="just">
              <a:lnSpc>
                <a:spcPct val="150000"/>
              </a:lnSpc>
              <a:buNone/>
              <a:defRPr/>
            </a:pPr>
            <a:r>
              <a:rPr lang="el-GR" sz="1400" dirty="0"/>
              <a:t>Γ</a:t>
            </a:r>
            <a:r>
              <a:rPr lang="el-GR" sz="1400" dirty="0" smtClean="0"/>
              <a:t>ια </a:t>
            </a:r>
            <a:r>
              <a:rPr lang="el-GR" sz="1400" dirty="0"/>
              <a:t>την </a:t>
            </a:r>
            <a:r>
              <a:rPr lang="el-GR" sz="1400" b="1" dirty="0"/>
              <a:t>έκδοση απόφασης της Επιτροπής Ερευνών για </a:t>
            </a:r>
            <a:r>
              <a:rPr lang="el-GR" sz="1400" b="1" dirty="0" smtClean="0"/>
              <a:t>τη χορήγηση </a:t>
            </a:r>
            <a:r>
              <a:rPr lang="el-GR" sz="1400" b="1" dirty="0"/>
              <a:t>άδειας</a:t>
            </a:r>
            <a:r>
              <a:rPr lang="el-GR" sz="1400" dirty="0"/>
              <a:t> </a:t>
            </a:r>
            <a:r>
              <a:rPr lang="el-GR" sz="1400" dirty="0" smtClean="0"/>
              <a:t>για την απασχόληση προσωπικού του ΑΕΙ σε </a:t>
            </a:r>
            <a:r>
              <a:rPr lang="el-GR" sz="1400" dirty="0"/>
              <a:t>έργο ή πρόγραμμα του </a:t>
            </a:r>
            <a:r>
              <a:rPr lang="el-GR" sz="1400" dirty="0" smtClean="0"/>
              <a:t>ΕΛΚΕ, απαιτείται η υποβολή των ακόλουθων εντύπων </a:t>
            </a:r>
            <a:r>
              <a:rPr lang="el-GR" sz="1400" dirty="0"/>
              <a:t>: </a:t>
            </a:r>
          </a:p>
          <a:p>
            <a:pPr marL="0" indent="0">
              <a:defRPr/>
            </a:pPr>
            <a:endParaRPr lang="en-US" sz="1400" dirty="0" smtClean="0"/>
          </a:p>
          <a:p>
            <a:pPr marL="0" indent="0">
              <a:defRPr/>
            </a:pPr>
            <a:endParaRPr lang="en-US" sz="1400" dirty="0"/>
          </a:p>
          <a:p>
            <a:pPr marL="0" indent="0">
              <a:defRPr/>
            </a:pPr>
            <a:endParaRPr lang="en-US" sz="1400" dirty="0" smtClean="0"/>
          </a:p>
          <a:p>
            <a:pPr marL="0" indent="0">
              <a:defRPr/>
            </a:pPr>
            <a:endParaRPr lang="en-US" sz="1400" dirty="0"/>
          </a:p>
          <a:p>
            <a:pPr marL="0" indent="0">
              <a:defRPr/>
            </a:pPr>
            <a:endParaRPr lang="en-US" sz="1400" dirty="0" smtClean="0"/>
          </a:p>
          <a:p>
            <a:pPr marL="0" indent="0">
              <a:defRPr/>
            </a:pPr>
            <a:endParaRPr lang="el-GR" sz="1400" dirty="0"/>
          </a:p>
          <a:p>
            <a:pPr marL="0" indent="0">
              <a:buNone/>
              <a:defRPr/>
            </a:pPr>
            <a:endParaRPr lang="el-GR" altLang="el-GR" sz="1400" dirty="0"/>
          </a:p>
        </p:txBody>
      </p:sp>
      <p:sp>
        <p:nvSpPr>
          <p:cNvPr id="4" name="Footer Placeholder 3"/>
          <p:cNvSpPr>
            <a:spLocks noGrp="1"/>
          </p:cNvSpPr>
          <p:nvPr>
            <p:ph type="ftr" sz="quarter" idx="11"/>
          </p:nvPr>
        </p:nvSpPr>
        <p:spPr/>
        <p:txBody>
          <a:bodyPr/>
          <a:lstStyle/>
          <a:p>
            <a:r>
              <a:rPr lang="el-GR" dirty="0"/>
              <a:t>Ε.Λ.Κ.Ε. / Τμήμα </a:t>
            </a:r>
            <a:r>
              <a:rPr lang="en-US" dirty="0"/>
              <a:t> </a:t>
            </a:r>
            <a:r>
              <a:rPr lang="el-GR" dirty="0"/>
              <a:t>Λογιστηρίου και Ανθρωπίνων Πόρων </a:t>
            </a:r>
            <a:r>
              <a:rPr lang="en-US" dirty="0"/>
              <a:t> </a:t>
            </a:r>
            <a:endParaRPr lang="el-GR" dirty="0"/>
          </a:p>
          <a:p>
            <a:endParaRPr lang="el-GR" dirty="0"/>
          </a:p>
        </p:txBody>
      </p:sp>
      <p:sp>
        <p:nvSpPr>
          <p:cNvPr id="5" name="Rectangle 4"/>
          <p:cNvSpPr/>
          <p:nvPr/>
        </p:nvSpPr>
        <p:spPr>
          <a:xfrm>
            <a:off x="971599" y="3164337"/>
            <a:ext cx="6151893" cy="468052"/>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altLang="el-GR" sz="1400" dirty="0">
                <a:solidFill>
                  <a:schemeClr val="tx1"/>
                </a:solidFill>
              </a:rPr>
              <a:t>1. </a:t>
            </a:r>
            <a:r>
              <a:rPr lang="el-GR" sz="1400" b="1" dirty="0">
                <a:solidFill>
                  <a:schemeClr val="tx1"/>
                </a:solidFill>
              </a:rPr>
              <a:t>Αίτημα του ενδιαφερομένου</a:t>
            </a:r>
            <a:r>
              <a:rPr lang="el-GR" sz="1400" b="1" dirty="0"/>
              <a:t> </a:t>
            </a:r>
          </a:p>
        </p:txBody>
      </p:sp>
      <p:sp>
        <p:nvSpPr>
          <p:cNvPr id="6" name="Rectangle 5"/>
          <p:cNvSpPr/>
          <p:nvPr/>
        </p:nvSpPr>
        <p:spPr>
          <a:xfrm>
            <a:off x="1002813" y="3933056"/>
            <a:ext cx="6120680" cy="1267989"/>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defRPr/>
            </a:pPr>
            <a:r>
              <a:rPr lang="en-US" altLang="el-GR" sz="1400" dirty="0" smtClean="0">
                <a:solidFill>
                  <a:schemeClr val="tx1"/>
                </a:solidFill>
              </a:rPr>
              <a:t>2.  </a:t>
            </a:r>
            <a:r>
              <a:rPr lang="el-GR" sz="1400" b="1" dirty="0">
                <a:solidFill>
                  <a:schemeClr val="tx1"/>
                </a:solidFill>
              </a:rPr>
              <a:t>Βεβαίωση του διοικητικού προϊσταμένου </a:t>
            </a:r>
            <a:r>
              <a:rPr lang="el-GR" sz="1400" dirty="0">
                <a:solidFill>
                  <a:schemeClr val="tx1"/>
                </a:solidFill>
              </a:rPr>
              <a:t>(για το διοικητικό προσωπικό του οικείου ΑΕΙ) ή </a:t>
            </a:r>
            <a:r>
              <a:rPr lang="el-GR" sz="1400" b="1" dirty="0">
                <a:solidFill>
                  <a:schemeClr val="tx1"/>
                </a:solidFill>
              </a:rPr>
              <a:t>Απόφαση της Γενικής Συνέλευσης του Τμήματος</a:t>
            </a:r>
            <a:r>
              <a:rPr lang="el-GR" sz="1400" dirty="0">
                <a:solidFill>
                  <a:schemeClr val="tx1"/>
                </a:solidFill>
              </a:rPr>
              <a:t> (για </a:t>
            </a:r>
            <a:r>
              <a:rPr lang="el-GR" altLang="el-GR" sz="1400" dirty="0">
                <a:solidFill>
                  <a:schemeClr val="tx1"/>
                </a:solidFill>
              </a:rPr>
              <a:t>τις κατηγορίες ΕΔΙΠ, ΕΤΕΠ και ΕΕΠ του οικείου ΑΕΙ)</a:t>
            </a:r>
          </a:p>
        </p:txBody>
      </p:sp>
      <p:sp>
        <p:nvSpPr>
          <p:cNvPr id="7" name="Rectangle 6"/>
          <p:cNvSpPr/>
          <p:nvPr/>
        </p:nvSpPr>
        <p:spPr>
          <a:xfrm>
            <a:off x="993624" y="5571238"/>
            <a:ext cx="6120680" cy="468052"/>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defRPr/>
            </a:pPr>
            <a:r>
              <a:rPr lang="en-US" altLang="el-GR" sz="1400" dirty="0">
                <a:solidFill>
                  <a:schemeClr val="tx1"/>
                </a:solidFill>
              </a:rPr>
              <a:t>3. </a:t>
            </a:r>
            <a:r>
              <a:rPr lang="el-GR" altLang="el-GR" sz="1400" b="1" dirty="0">
                <a:solidFill>
                  <a:schemeClr val="tx1"/>
                </a:solidFill>
              </a:rPr>
              <a:t>Δήλωση του Επιστημονικού Υπευθύνου</a:t>
            </a:r>
            <a:r>
              <a:rPr lang="el-GR" altLang="el-GR" sz="1400" b="1" dirty="0"/>
              <a:t> </a:t>
            </a:r>
          </a:p>
        </p:txBody>
      </p:sp>
    </p:spTree>
    <p:extLst>
      <p:ext uri="{BB962C8B-B14F-4D97-AF65-F5344CB8AC3E}">
        <p14:creationId xmlns:p14="http://schemas.microsoft.com/office/powerpoint/2010/main" val="25467181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000"/>
                                        <p:tgtEl>
                                          <p:spTgt spid="6"/>
                                        </p:tgtEl>
                                      </p:cBhvr>
                                    </p:animEffect>
                                    <p:anim calcmode="lin" valueType="num">
                                      <p:cBhvr>
                                        <p:cTn id="20" dur="1000" fill="hold"/>
                                        <p:tgtEl>
                                          <p:spTgt spid="6"/>
                                        </p:tgtEl>
                                        <p:attrNameLst>
                                          <p:attrName>ppt_x</p:attrName>
                                        </p:attrNameLst>
                                      </p:cBhvr>
                                      <p:tavLst>
                                        <p:tav tm="0">
                                          <p:val>
                                            <p:strVal val="#ppt_x"/>
                                          </p:val>
                                        </p:tav>
                                        <p:tav tm="100000">
                                          <p:val>
                                            <p:strVal val="#ppt_x"/>
                                          </p:val>
                                        </p:tav>
                                      </p:tavLst>
                                    </p:anim>
                                    <p:anim calcmode="lin" valueType="num">
                                      <p:cBhvr>
                                        <p:cTn id="21"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fade">
                                      <p:cBhvr>
                                        <p:cTn id="26" dur="1000"/>
                                        <p:tgtEl>
                                          <p:spTgt spid="7"/>
                                        </p:tgtEl>
                                      </p:cBhvr>
                                    </p:animEffect>
                                    <p:anim calcmode="lin" valueType="num">
                                      <p:cBhvr>
                                        <p:cTn id="27" dur="1000" fill="hold"/>
                                        <p:tgtEl>
                                          <p:spTgt spid="7"/>
                                        </p:tgtEl>
                                        <p:attrNameLst>
                                          <p:attrName>ppt_x</p:attrName>
                                        </p:attrNameLst>
                                      </p:cBhvr>
                                      <p:tavLst>
                                        <p:tav tm="0">
                                          <p:val>
                                            <p:strVal val="#ppt_x"/>
                                          </p:val>
                                        </p:tav>
                                        <p:tav tm="100000">
                                          <p:val>
                                            <p:strVal val="#ppt_x"/>
                                          </p:val>
                                        </p:tav>
                                      </p:tavLst>
                                    </p:anim>
                                    <p:anim calcmode="lin" valueType="num">
                                      <p:cBhvr>
                                        <p:cTn id="28"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altLang="el-GR" sz="1600" b="1" i="1" dirty="0"/>
              <a:t>Διαδικασία έγκρισης της </a:t>
            </a:r>
            <a:r>
              <a:rPr lang="el-GR" altLang="el-GR" sz="1600" b="1" i="1" dirty="0" smtClean="0"/>
              <a:t>απασχόλησης </a:t>
            </a:r>
            <a:r>
              <a:rPr lang="el-GR" altLang="el-GR" sz="1600" b="1" i="1" dirty="0"/>
              <a:t>του προσωπικού του οικείου ΑΕΙ σε έργα ή προγράμματα του ΕΛΚΕ </a:t>
            </a:r>
            <a:endParaRPr lang="el-GR" sz="1600" i="1" dirty="0"/>
          </a:p>
        </p:txBody>
      </p:sp>
      <p:sp>
        <p:nvSpPr>
          <p:cNvPr id="3" name="Content Placeholder 2"/>
          <p:cNvSpPr>
            <a:spLocks noGrp="1"/>
          </p:cNvSpPr>
          <p:nvPr>
            <p:ph idx="1"/>
          </p:nvPr>
        </p:nvSpPr>
        <p:spPr/>
        <p:txBody>
          <a:bodyPr>
            <a:normAutofit/>
          </a:bodyPr>
          <a:lstStyle/>
          <a:p>
            <a:pPr marL="566738" indent="-457200" algn="just">
              <a:spcAft>
                <a:spcPts val="1425"/>
              </a:spcAft>
              <a:buFont typeface="Courier New" panose="02070309020205020404" pitchFamily="49" charset="0"/>
              <a:buChar char="o"/>
              <a:defRPr/>
            </a:pPr>
            <a:endParaRPr lang="en-US" altLang="el-GR" b="1" u="sng" dirty="0" smtClean="0">
              <a:latin typeface="Georgia" charset="0"/>
            </a:endParaRPr>
          </a:p>
          <a:p>
            <a:pPr marL="109538" indent="0" algn="just">
              <a:spcAft>
                <a:spcPts val="1425"/>
              </a:spcAft>
              <a:buNone/>
              <a:defRPr/>
            </a:pPr>
            <a:r>
              <a:rPr lang="el-GR" altLang="el-GR" sz="1400" b="1" u="sng" dirty="0" smtClean="0">
                <a:latin typeface="Georgia" charset="0"/>
              </a:rPr>
              <a:t>Αίτημα </a:t>
            </a:r>
            <a:r>
              <a:rPr lang="el-GR" altLang="el-GR" sz="1400" b="1" u="sng" dirty="0">
                <a:latin typeface="Georgia" charset="0"/>
              </a:rPr>
              <a:t>του ενδιαφερομένου</a:t>
            </a:r>
            <a:r>
              <a:rPr lang="el-GR" altLang="el-GR" sz="1400" b="1" dirty="0">
                <a:latin typeface="Georgia" charset="0"/>
              </a:rPr>
              <a:t> </a:t>
            </a:r>
            <a:r>
              <a:rPr lang="el-GR" altLang="el-GR" sz="1400" dirty="0">
                <a:latin typeface="Georgia" charset="0"/>
              </a:rPr>
              <a:t>για την  έγκριση της απασχόλησής του σε έργο ή πρόγραμμα που διαχειρίζεται ο ΕΛΚΕ. Στο αίτημα πρέπει να αναφέρονται : </a:t>
            </a:r>
            <a:endParaRPr lang="en-US" altLang="el-GR" sz="1400" dirty="0" smtClean="0">
              <a:latin typeface="Georgia" charset="0"/>
            </a:endParaRPr>
          </a:p>
          <a:p>
            <a:pPr marL="109538" indent="0" algn="just">
              <a:spcAft>
                <a:spcPts val="1425"/>
              </a:spcAft>
              <a:buNone/>
              <a:defRPr/>
            </a:pPr>
            <a:r>
              <a:rPr lang="el-GR" altLang="el-GR" sz="1400" b="1" dirty="0" smtClean="0">
                <a:latin typeface="Georgia" charset="0"/>
              </a:rPr>
              <a:t>α</a:t>
            </a:r>
            <a:r>
              <a:rPr lang="el-GR" altLang="el-GR" sz="1400" b="1" dirty="0">
                <a:latin typeface="Georgia" charset="0"/>
              </a:rPr>
              <a:t>) </a:t>
            </a:r>
            <a:r>
              <a:rPr lang="el-GR" altLang="el-GR" sz="1400" dirty="0">
                <a:latin typeface="Georgia" charset="0"/>
              </a:rPr>
              <a:t>τα καθήκοντα που θα αναλάβει στο έργο ή πρόγραμμα του ΕΛΚΕ,</a:t>
            </a:r>
            <a:r>
              <a:rPr lang="el-GR" altLang="el-GR" sz="1400" b="1" dirty="0">
                <a:latin typeface="Georgia" charset="0"/>
              </a:rPr>
              <a:t> </a:t>
            </a:r>
            <a:endParaRPr lang="en-US" altLang="el-GR" sz="1400" b="1" dirty="0" smtClean="0">
              <a:latin typeface="Georgia" charset="0"/>
            </a:endParaRPr>
          </a:p>
          <a:p>
            <a:pPr marL="109538" indent="0" algn="just">
              <a:spcAft>
                <a:spcPts val="1425"/>
              </a:spcAft>
              <a:buNone/>
              <a:defRPr/>
            </a:pPr>
            <a:r>
              <a:rPr lang="el-GR" altLang="el-GR" sz="1400" b="1" dirty="0" smtClean="0">
                <a:latin typeface="Georgia" charset="0"/>
              </a:rPr>
              <a:t>β) </a:t>
            </a:r>
            <a:r>
              <a:rPr lang="el-GR" altLang="el-GR" sz="1400" dirty="0" smtClean="0">
                <a:latin typeface="Georgia" charset="0"/>
              </a:rPr>
              <a:t>οι ώρες απασχόλησής του στο έργο, </a:t>
            </a:r>
            <a:endParaRPr lang="en-US" altLang="el-GR" sz="1400" dirty="0" smtClean="0">
              <a:latin typeface="Georgia" charset="0"/>
            </a:endParaRPr>
          </a:p>
          <a:p>
            <a:pPr marL="109538" indent="0" algn="just">
              <a:spcAft>
                <a:spcPts val="1425"/>
              </a:spcAft>
              <a:buNone/>
              <a:defRPr/>
            </a:pPr>
            <a:r>
              <a:rPr lang="el-GR" altLang="el-GR" sz="1400" b="1" dirty="0" smtClean="0">
                <a:latin typeface="Georgia" charset="0"/>
              </a:rPr>
              <a:t>γ</a:t>
            </a:r>
            <a:r>
              <a:rPr lang="el-GR" altLang="el-GR" sz="1400" b="1" dirty="0">
                <a:latin typeface="Georgia" charset="0"/>
              </a:rPr>
              <a:t>) </a:t>
            </a:r>
            <a:r>
              <a:rPr lang="el-GR" altLang="el-GR" sz="1400" dirty="0" smtClean="0">
                <a:latin typeface="Georgia" charset="0"/>
              </a:rPr>
              <a:t>ότι </a:t>
            </a:r>
            <a:r>
              <a:rPr lang="el-GR" altLang="el-GR" sz="1400" dirty="0">
                <a:latin typeface="Georgia" charset="0"/>
              </a:rPr>
              <a:t>οι συμβατικές υποχρεώσεις που θα αναλάβει από τη συμμετοχή στο πρόσθετο έργο δεν θα ταυτίζονται με τις συμβατικές υποχρεώσεις της οργανικής του θέσης και θα εκτελούνται πέραν του συμβατικού του ωραρίου. </a:t>
            </a:r>
            <a:endParaRPr lang="el-GR" altLang="el-GR" sz="1400" dirty="0" smtClean="0">
              <a:latin typeface="Georgia" charset="0"/>
            </a:endParaRPr>
          </a:p>
        </p:txBody>
      </p:sp>
      <p:sp>
        <p:nvSpPr>
          <p:cNvPr id="4" name="Footer Placeholder 3"/>
          <p:cNvSpPr>
            <a:spLocks noGrp="1"/>
          </p:cNvSpPr>
          <p:nvPr>
            <p:ph type="ftr" sz="quarter" idx="11"/>
          </p:nvPr>
        </p:nvSpPr>
        <p:spPr/>
        <p:txBody>
          <a:bodyPr/>
          <a:lstStyle/>
          <a:p>
            <a:r>
              <a:rPr lang="el-GR" dirty="0"/>
              <a:t>Ε.Λ.Κ.Ε. / Τμήμα </a:t>
            </a:r>
            <a:r>
              <a:rPr lang="en-US" dirty="0"/>
              <a:t> </a:t>
            </a:r>
            <a:r>
              <a:rPr lang="el-GR" dirty="0"/>
              <a:t>Λογιστηρίου και Ανθρωπίνων Πόρων </a:t>
            </a:r>
            <a:r>
              <a:rPr lang="en-US" dirty="0"/>
              <a:t> </a:t>
            </a:r>
            <a:endParaRPr lang="el-GR" dirty="0"/>
          </a:p>
          <a:p>
            <a:endParaRPr lang="el-GR" dirty="0"/>
          </a:p>
        </p:txBody>
      </p:sp>
      <p:sp>
        <p:nvSpPr>
          <p:cNvPr id="5" name="Rectangle 4"/>
          <p:cNvSpPr/>
          <p:nvPr/>
        </p:nvSpPr>
        <p:spPr>
          <a:xfrm>
            <a:off x="1115616" y="2132856"/>
            <a:ext cx="6120680" cy="468052"/>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altLang="el-GR" sz="1400" dirty="0">
                <a:solidFill>
                  <a:schemeClr val="tx1"/>
                </a:solidFill>
              </a:rPr>
              <a:t>1. </a:t>
            </a:r>
            <a:r>
              <a:rPr lang="el-GR" sz="1400" b="1" dirty="0">
                <a:solidFill>
                  <a:schemeClr val="tx1"/>
                </a:solidFill>
              </a:rPr>
              <a:t>Αίτημα του ενδιαφερομένου</a:t>
            </a:r>
            <a:r>
              <a:rPr lang="el-GR" sz="1400" b="1" dirty="0"/>
              <a:t> </a:t>
            </a:r>
          </a:p>
        </p:txBody>
      </p:sp>
    </p:spTree>
    <p:extLst>
      <p:ext uri="{BB962C8B-B14F-4D97-AF65-F5344CB8AC3E}">
        <p14:creationId xmlns:p14="http://schemas.microsoft.com/office/powerpoint/2010/main" val="14192817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500"/>
                                        <p:tgtEl>
                                          <p:spTgt spid="3">
                                            <p:txEl>
                                              <p:pRg st="1" end="1"/>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1000"/>
                                        <p:tgtEl>
                                          <p:spTgt spid="3">
                                            <p:txEl>
                                              <p:pRg st="2" end="2"/>
                                            </p:txEl>
                                          </p:spTgt>
                                        </p:tgtEl>
                                      </p:cBhvr>
                                    </p:animEffect>
                                    <p:anim calcmode="lin" valueType="num">
                                      <p:cBhvr>
                                        <p:cTn id="20"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Effect transition="in" filter="fade">
                                      <p:cBhvr>
                                        <p:cTn id="26" dur="1000"/>
                                        <p:tgtEl>
                                          <p:spTgt spid="3">
                                            <p:txEl>
                                              <p:pRg st="3" end="3"/>
                                            </p:txEl>
                                          </p:spTgt>
                                        </p:tgtEl>
                                      </p:cBhvr>
                                    </p:animEffect>
                                    <p:anim calcmode="lin" valueType="num">
                                      <p:cBhvr>
                                        <p:cTn id="27"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animEffect transition="in" filter="fade">
                                      <p:cBhvr>
                                        <p:cTn id="33" dur="1000"/>
                                        <p:tgtEl>
                                          <p:spTgt spid="3">
                                            <p:txEl>
                                              <p:pRg st="4" end="4"/>
                                            </p:txEl>
                                          </p:spTgt>
                                        </p:tgtEl>
                                      </p:cBhvr>
                                    </p:animEffect>
                                    <p:anim calcmode="lin" valueType="num">
                                      <p:cBhvr>
                                        <p:cTn id="34"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5"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altLang="el-GR" sz="1600" b="1" i="1" dirty="0"/>
              <a:t>Διαδικασία έγκρισης της </a:t>
            </a:r>
            <a:r>
              <a:rPr lang="el-GR" altLang="el-GR" sz="1600" b="1" i="1" dirty="0" smtClean="0"/>
              <a:t>απασχόλησης </a:t>
            </a:r>
            <a:r>
              <a:rPr lang="el-GR" altLang="el-GR" sz="1600" b="1" i="1" dirty="0"/>
              <a:t>του προσωπικού του οικείου ΑΕΙ σε έργα ή προγράμματα του ΕΛΚΕ </a:t>
            </a:r>
            <a:endParaRPr lang="el-GR" sz="1600" i="1" dirty="0"/>
          </a:p>
        </p:txBody>
      </p:sp>
      <p:sp>
        <p:nvSpPr>
          <p:cNvPr id="3" name="Content Placeholder 2"/>
          <p:cNvSpPr>
            <a:spLocks noGrp="1"/>
          </p:cNvSpPr>
          <p:nvPr>
            <p:ph idx="1"/>
          </p:nvPr>
        </p:nvSpPr>
        <p:spPr/>
        <p:txBody>
          <a:bodyPr>
            <a:normAutofit/>
          </a:bodyPr>
          <a:lstStyle/>
          <a:p>
            <a:pPr marL="566738" indent="-457200" algn="just">
              <a:spcAft>
                <a:spcPts val="1425"/>
              </a:spcAft>
              <a:buFont typeface="Courier New" panose="02070309020205020404" pitchFamily="49" charset="0"/>
              <a:buChar char="o"/>
              <a:defRPr/>
            </a:pPr>
            <a:r>
              <a:rPr lang="el-GR" sz="1500" i="1" dirty="0" smtClean="0"/>
              <a:t>Για </a:t>
            </a:r>
            <a:r>
              <a:rPr lang="el-GR" sz="1500" i="1" dirty="0"/>
              <a:t>το διοικητικό προσωπικό του οικείου </a:t>
            </a:r>
            <a:r>
              <a:rPr lang="el-GR" sz="1500" i="1" dirty="0" smtClean="0"/>
              <a:t>ΑΕΙ</a:t>
            </a:r>
            <a:endParaRPr lang="en-US" sz="1500" i="1" dirty="0" smtClean="0"/>
          </a:p>
          <a:p>
            <a:pPr marL="566738" indent="-457200" algn="just">
              <a:spcAft>
                <a:spcPts val="1425"/>
              </a:spcAft>
              <a:buFont typeface="Courier New" panose="02070309020205020404" pitchFamily="49" charset="0"/>
              <a:buChar char="o"/>
              <a:defRPr/>
            </a:pPr>
            <a:endParaRPr lang="el-GR" altLang="el-GR" sz="1500" i="1" u="sng" dirty="0" smtClean="0">
              <a:latin typeface="Georgia" charset="0"/>
            </a:endParaRPr>
          </a:p>
          <a:p>
            <a:pPr marL="566738" indent="-457200" algn="just">
              <a:spcAft>
                <a:spcPts val="1425"/>
              </a:spcAft>
              <a:buFont typeface="Courier New" panose="02070309020205020404" pitchFamily="49" charset="0"/>
              <a:buChar char="o"/>
              <a:defRPr/>
            </a:pPr>
            <a:endParaRPr lang="el-GR" altLang="el-GR" sz="1500" i="1" u="sng" dirty="0">
              <a:latin typeface="Georgia" charset="0"/>
            </a:endParaRPr>
          </a:p>
          <a:p>
            <a:pPr marL="109538" indent="0" algn="ctr">
              <a:spcAft>
                <a:spcPts val="1425"/>
              </a:spcAft>
              <a:buNone/>
              <a:defRPr/>
            </a:pPr>
            <a:r>
              <a:rPr lang="el-GR" altLang="el-GR" sz="1500" i="1" u="sng" dirty="0" smtClean="0">
                <a:latin typeface="Georgia" charset="0"/>
              </a:rPr>
              <a:t>ή</a:t>
            </a:r>
            <a:endParaRPr lang="en-US" altLang="el-GR" sz="1500" i="1" u="sng" dirty="0">
              <a:latin typeface="Georgia" charset="0"/>
            </a:endParaRPr>
          </a:p>
          <a:p>
            <a:pPr marL="566738" indent="-457200" algn="just">
              <a:spcAft>
                <a:spcPts val="1425"/>
              </a:spcAft>
              <a:buFont typeface="Courier New" panose="02070309020205020404" pitchFamily="49" charset="0"/>
              <a:buChar char="o"/>
              <a:defRPr/>
            </a:pPr>
            <a:r>
              <a:rPr lang="el-GR" sz="1500" i="1" dirty="0" smtClean="0"/>
              <a:t>Για </a:t>
            </a:r>
            <a:r>
              <a:rPr lang="el-GR" altLang="el-GR" sz="1500" i="1" dirty="0" smtClean="0"/>
              <a:t>τις </a:t>
            </a:r>
            <a:r>
              <a:rPr lang="el-GR" altLang="el-GR" sz="1500" i="1" dirty="0"/>
              <a:t>κατηγορίες ΕΔΙΠ, ΕΤΕΠ και ΕΕΠ του οικείου </a:t>
            </a:r>
            <a:r>
              <a:rPr lang="el-GR" altLang="el-GR" sz="1500" i="1" dirty="0" smtClean="0"/>
              <a:t>ΑΕΙ</a:t>
            </a:r>
            <a:endParaRPr lang="el-GR" altLang="el-GR" sz="1500" i="1" dirty="0"/>
          </a:p>
          <a:p>
            <a:pPr marL="566738" indent="-457200" algn="just">
              <a:spcAft>
                <a:spcPts val="1425"/>
              </a:spcAft>
              <a:buFont typeface="Courier New" panose="02070309020205020404" pitchFamily="49" charset="0"/>
              <a:buChar char="o"/>
              <a:defRPr/>
            </a:pPr>
            <a:endParaRPr lang="en-US" altLang="el-GR" sz="1500" i="1" u="sng" dirty="0" smtClean="0">
              <a:latin typeface="Georgia" charset="0"/>
            </a:endParaRPr>
          </a:p>
        </p:txBody>
      </p:sp>
      <p:sp>
        <p:nvSpPr>
          <p:cNvPr id="4" name="Footer Placeholder 3"/>
          <p:cNvSpPr>
            <a:spLocks noGrp="1"/>
          </p:cNvSpPr>
          <p:nvPr>
            <p:ph type="ftr" sz="quarter" idx="11"/>
          </p:nvPr>
        </p:nvSpPr>
        <p:spPr/>
        <p:txBody>
          <a:bodyPr/>
          <a:lstStyle/>
          <a:p>
            <a:r>
              <a:rPr lang="el-GR" dirty="0"/>
              <a:t>Ε.Λ.Κ.Ε. / Τμήμα </a:t>
            </a:r>
            <a:r>
              <a:rPr lang="en-US" dirty="0"/>
              <a:t> </a:t>
            </a:r>
            <a:r>
              <a:rPr lang="el-GR" dirty="0"/>
              <a:t>Λογιστηρίου και Ανθρωπίνων Πόρων </a:t>
            </a:r>
            <a:r>
              <a:rPr lang="en-US" dirty="0"/>
              <a:t> </a:t>
            </a:r>
            <a:endParaRPr lang="el-GR" dirty="0"/>
          </a:p>
          <a:p>
            <a:endParaRPr lang="el-GR" dirty="0"/>
          </a:p>
        </p:txBody>
      </p:sp>
      <p:sp>
        <p:nvSpPr>
          <p:cNvPr id="5" name="Rectangle 4"/>
          <p:cNvSpPr/>
          <p:nvPr/>
        </p:nvSpPr>
        <p:spPr>
          <a:xfrm>
            <a:off x="1403648" y="2780928"/>
            <a:ext cx="6120680" cy="720080"/>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defRPr/>
            </a:pPr>
            <a:r>
              <a:rPr lang="en-US" sz="1400" b="1" dirty="0" smtClean="0">
                <a:solidFill>
                  <a:schemeClr val="tx1"/>
                </a:solidFill>
              </a:rPr>
              <a:t>2. </a:t>
            </a:r>
            <a:r>
              <a:rPr lang="el-GR" sz="1400" b="1" dirty="0" smtClean="0">
                <a:solidFill>
                  <a:schemeClr val="tx1"/>
                </a:solidFill>
              </a:rPr>
              <a:t>Βεβαίωση </a:t>
            </a:r>
            <a:r>
              <a:rPr lang="el-GR" sz="1400" b="1" dirty="0">
                <a:solidFill>
                  <a:schemeClr val="tx1"/>
                </a:solidFill>
              </a:rPr>
              <a:t>του διοικητικού προϊσταμένου </a:t>
            </a:r>
            <a:endParaRPr lang="el-GR" altLang="el-GR" sz="1400" dirty="0">
              <a:solidFill>
                <a:schemeClr val="tx1"/>
              </a:solidFill>
            </a:endParaRPr>
          </a:p>
        </p:txBody>
      </p:sp>
      <p:sp>
        <p:nvSpPr>
          <p:cNvPr id="6" name="Rectangle 5"/>
          <p:cNvSpPr/>
          <p:nvPr/>
        </p:nvSpPr>
        <p:spPr>
          <a:xfrm>
            <a:off x="1379803" y="4581129"/>
            <a:ext cx="6120680" cy="633994"/>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defRPr/>
            </a:pPr>
            <a:r>
              <a:rPr lang="el-GR" sz="1400" b="1" dirty="0" smtClean="0">
                <a:solidFill>
                  <a:schemeClr val="tx1"/>
                </a:solidFill>
              </a:rPr>
              <a:t>2. Απόφαση </a:t>
            </a:r>
            <a:r>
              <a:rPr lang="el-GR" sz="1400" b="1" dirty="0">
                <a:solidFill>
                  <a:schemeClr val="tx1"/>
                </a:solidFill>
              </a:rPr>
              <a:t>της Γενικής Συνέλευσης του </a:t>
            </a:r>
            <a:r>
              <a:rPr lang="el-GR" sz="1400" b="1" dirty="0" smtClean="0">
                <a:solidFill>
                  <a:schemeClr val="tx1"/>
                </a:solidFill>
              </a:rPr>
              <a:t>Τμήματος</a:t>
            </a:r>
            <a:endParaRPr lang="el-GR" altLang="el-GR" sz="1400" dirty="0">
              <a:solidFill>
                <a:schemeClr val="tx1"/>
              </a:solidFill>
            </a:endParaRPr>
          </a:p>
        </p:txBody>
      </p:sp>
    </p:spTree>
    <p:extLst>
      <p:ext uri="{BB962C8B-B14F-4D97-AF65-F5344CB8AC3E}">
        <p14:creationId xmlns:p14="http://schemas.microsoft.com/office/powerpoint/2010/main" val="7592316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5"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2000"/>
                                        <p:tgtEl>
                                          <p:spTgt spid="3">
                                            <p:txEl>
                                              <p:pRg st="3" end="3"/>
                                            </p:txEl>
                                          </p:spTgt>
                                        </p:tgtEl>
                                      </p:cBhvr>
                                    </p:animEffect>
                                    <p:anim calcmode="lin" valueType="num">
                                      <p:cBhvr>
                                        <p:cTn id="22" dur="2000" fill="hold"/>
                                        <p:tgtEl>
                                          <p:spTgt spid="3">
                                            <p:txEl>
                                              <p:pRg st="3" end="3"/>
                                            </p:txEl>
                                          </p:spTgt>
                                        </p:tgtEl>
                                        <p:attrNameLst>
                                          <p:attrName>ppt_w</p:attrName>
                                        </p:attrNameLst>
                                      </p:cBhvr>
                                      <p:tavLst>
                                        <p:tav tm="0" fmla="#ppt_w*sin(2.5*pi*$)">
                                          <p:val>
                                            <p:fltVal val="0"/>
                                          </p:val>
                                        </p:tav>
                                        <p:tav tm="100000">
                                          <p:val>
                                            <p:fltVal val="1"/>
                                          </p:val>
                                        </p:tav>
                                      </p:tavLst>
                                    </p:anim>
                                    <p:anim calcmode="lin" valueType="num">
                                      <p:cBhvr>
                                        <p:cTn id="23" dur="2000" fill="hold"/>
                                        <p:tgtEl>
                                          <p:spTgt spid="3">
                                            <p:txEl>
                                              <p:pRg st="3" end="3"/>
                                            </p:txEl>
                                          </p:spTgt>
                                        </p:tgtEl>
                                        <p:attrNameLst>
                                          <p:attrName>ppt_h</p:attrName>
                                        </p:attrNameLst>
                                      </p:cBhvr>
                                      <p:tavLst>
                                        <p:tav tm="0">
                                          <p:val>
                                            <p:strVal val="#ppt_h"/>
                                          </p:val>
                                        </p:tav>
                                        <p:tav tm="100000">
                                          <p:val>
                                            <p:strVal val="#ppt_h"/>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fade">
                                      <p:cBhvr>
                                        <p:cTn id="28" dur="1000"/>
                                        <p:tgtEl>
                                          <p:spTgt spid="3">
                                            <p:txEl>
                                              <p:pRg st="4" end="4"/>
                                            </p:txEl>
                                          </p:spTgt>
                                        </p:tgtEl>
                                      </p:cBhvr>
                                    </p:animEffect>
                                    <p:anim calcmode="lin" valueType="num">
                                      <p:cBhvr>
                                        <p:cTn id="29"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fade">
                                      <p:cBhvr>
                                        <p:cTn id="35" dur="1000"/>
                                        <p:tgtEl>
                                          <p:spTgt spid="6"/>
                                        </p:tgtEl>
                                      </p:cBhvr>
                                    </p:animEffect>
                                    <p:anim calcmode="lin" valueType="num">
                                      <p:cBhvr>
                                        <p:cTn id="36" dur="1000" fill="hold"/>
                                        <p:tgtEl>
                                          <p:spTgt spid="6"/>
                                        </p:tgtEl>
                                        <p:attrNameLst>
                                          <p:attrName>ppt_x</p:attrName>
                                        </p:attrNameLst>
                                      </p:cBhvr>
                                      <p:tavLst>
                                        <p:tav tm="0">
                                          <p:val>
                                            <p:strVal val="#ppt_x"/>
                                          </p:val>
                                        </p:tav>
                                        <p:tav tm="100000">
                                          <p:val>
                                            <p:strVal val="#ppt_x"/>
                                          </p:val>
                                        </p:tav>
                                      </p:tavLst>
                                    </p:anim>
                                    <p:anim calcmode="lin" valueType="num">
                                      <p:cBhvr>
                                        <p:cTn id="37"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altLang="el-GR" sz="1600" b="1" i="1" dirty="0"/>
              <a:t>Διαδικασία έγκρισης της </a:t>
            </a:r>
            <a:r>
              <a:rPr lang="el-GR" altLang="el-GR" sz="1600" b="1" i="1" dirty="0" smtClean="0"/>
              <a:t>απασχόλησης </a:t>
            </a:r>
            <a:r>
              <a:rPr lang="el-GR" altLang="el-GR" sz="1600" b="1" i="1" dirty="0"/>
              <a:t>του προσωπικού του οικείου ΑΕΙ σε έργα ή προγράμματα του ΕΛΚΕ </a:t>
            </a:r>
            <a:endParaRPr lang="el-GR" sz="1600" i="1" dirty="0"/>
          </a:p>
        </p:txBody>
      </p:sp>
      <p:sp>
        <p:nvSpPr>
          <p:cNvPr id="3" name="Content Placeholder 2"/>
          <p:cNvSpPr>
            <a:spLocks noGrp="1"/>
          </p:cNvSpPr>
          <p:nvPr>
            <p:ph idx="1"/>
          </p:nvPr>
        </p:nvSpPr>
        <p:spPr/>
        <p:txBody>
          <a:bodyPr>
            <a:normAutofit/>
          </a:bodyPr>
          <a:lstStyle/>
          <a:p>
            <a:pPr marL="566738" indent="-457200" algn="just">
              <a:spcAft>
                <a:spcPts val="1425"/>
              </a:spcAft>
              <a:buFont typeface="Courier New" panose="02070309020205020404" pitchFamily="49" charset="0"/>
              <a:buChar char="o"/>
              <a:defRPr/>
            </a:pPr>
            <a:endParaRPr lang="el-GR" altLang="el-GR" sz="1400" b="1" u="sng" dirty="0" smtClean="0">
              <a:latin typeface="Georgia" charset="0"/>
            </a:endParaRPr>
          </a:p>
          <a:p>
            <a:pPr marL="566738" indent="-457200" algn="just">
              <a:spcAft>
                <a:spcPts val="1425"/>
              </a:spcAft>
              <a:buFont typeface="Courier New" panose="02070309020205020404" pitchFamily="49" charset="0"/>
              <a:buChar char="o"/>
              <a:defRPr/>
            </a:pPr>
            <a:endParaRPr lang="el-GR" altLang="el-GR" sz="1400" b="1" u="sng" dirty="0">
              <a:latin typeface="Georgia" charset="0"/>
            </a:endParaRPr>
          </a:p>
          <a:p>
            <a:pPr marL="109538" indent="0" algn="just">
              <a:spcAft>
                <a:spcPts val="1425"/>
              </a:spcAft>
              <a:buNone/>
              <a:defRPr/>
            </a:pPr>
            <a:r>
              <a:rPr lang="el-GR" altLang="el-GR" sz="1400" b="1" u="sng" dirty="0" smtClean="0">
                <a:latin typeface="Georgia" charset="0"/>
              </a:rPr>
              <a:t>Δήλωση </a:t>
            </a:r>
            <a:r>
              <a:rPr lang="el-GR" altLang="el-GR" sz="1400" b="1" u="sng" dirty="0">
                <a:latin typeface="Georgia" charset="0"/>
              </a:rPr>
              <a:t>του Επιστημονικού Υπευθύνου</a:t>
            </a:r>
            <a:r>
              <a:rPr lang="el-GR" altLang="el-GR" sz="1400" dirty="0">
                <a:latin typeface="Georgia" charset="0"/>
              </a:rPr>
              <a:t> του έργου ή προγράμματος στο οποίο θα παράσχει πρόσθετο έργο επ’ αμοιβή, ο </a:t>
            </a:r>
            <a:r>
              <a:rPr lang="el-GR" altLang="el-GR" sz="1400" dirty="0" smtClean="0">
                <a:latin typeface="Georgia" charset="0"/>
              </a:rPr>
              <a:t>ενδιαφερόμενος. Στη δήλωση θα πρέπει να αναφέρονται : </a:t>
            </a:r>
          </a:p>
          <a:p>
            <a:pPr marL="109538" indent="0" algn="just">
              <a:spcAft>
                <a:spcPts val="1425"/>
              </a:spcAft>
              <a:buNone/>
              <a:defRPr/>
            </a:pPr>
            <a:r>
              <a:rPr lang="el-GR" altLang="el-GR" sz="1400" b="1" dirty="0" smtClean="0">
                <a:latin typeface="Georgia" charset="0"/>
              </a:rPr>
              <a:t>α</a:t>
            </a:r>
            <a:r>
              <a:rPr lang="el-GR" altLang="el-GR" sz="1400" b="1" dirty="0">
                <a:latin typeface="Georgia" charset="0"/>
              </a:rPr>
              <a:t>) </a:t>
            </a:r>
            <a:r>
              <a:rPr lang="el-GR" altLang="el-GR" sz="1400" dirty="0">
                <a:latin typeface="Georgia" charset="0"/>
              </a:rPr>
              <a:t>οι υπηρεσίες τις οποίες θα παράσχει ο τελευταίος στο πλαίσιο του έργου ή προγράμματος, </a:t>
            </a:r>
            <a:endParaRPr lang="el-GR" altLang="el-GR" sz="1400" dirty="0" smtClean="0">
              <a:latin typeface="Georgia" charset="0"/>
            </a:endParaRPr>
          </a:p>
          <a:p>
            <a:pPr marL="109538" indent="0" algn="just">
              <a:spcAft>
                <a:spcPts val="1425"/>
              </a:spcAft>
              <a:buNone/>
              <a:defRPr/>
            </a:pPr>
            <a:r>
              <a:rPr lang="el-GR" altLang="el-GR" sz="1400" b="1" dirty="0" smtClean="0">
                <a:latin typeface="Georgia" charset="0"/>
              </a:rPr>
              <a:t>β</a:t>
            </a:r>
            <a:r>
              <a:rPr lang="el-GR" altLang="el-GR" sz="1400" b="1" dirty="0">
                <a:latin typeface="Georgia" charset="0"/>
              </a:rPr>
              <a:t>) </a:t>
            </a:r>
            <a:r>
              <a:rPr lang="el-GR" altLang="el-GR" sz="1400" dirty="0">
                <a:latin typeface="Georgia" charset="0"/>
              </a:rPr>
              <a:t>ότι οι παρεχόμενες υπηρεσίες θα γίνονται εκτός </a:t>
            </a:r>
            <a:r>
              <a:rPr lang="el-GR" altLang="el-GR" sz="1400" dirty="0" smtClean="0">
                <a:latin typeface="Georgia" charset="0"/>
              </a:rPr>
              <a:t>του συμβατικού </a:t>
            </a:r>
            <a:r>
              <a:rPr lang="el-GR" altLang="el-GR" sz="1400" dirty="0">
                <a:latin typeface="Georgia" charset="0"/>
              </a:rPr>
              <a:t>ωραρίου και </a:t>
            </a:r>
            <a:endParaRPr lang="el-GR" altLang="el-GR" sz="1400" dirty="0" smtClean="0">
              <a:latin typeface="Georgia" charset="0"/>
            </a:endParaRPr>
          </a:p>
          <a:p>
            <a:pPr marL="109538" indent="0" algn="just">
              <a:spcAft>
                <a:spcPts val="1425"/>
              </a:spcAft>
              <a:buNone/>
              <a:defRPr/>
            </a:pPr>
            <a:r>
              <a:rPr lang="el-GR" altLang="el-GR" sz="1400" b="1" dirty="0" smtClean="0">
                <a:latin typeface="Georgia" charset="0"/>
              </a:rPr>
              <a:t>γ</a:t>
            </a:r>
            <a:r>
              <a:rPr lang="el-GR" altLang="el-GR" sz="1400" b="1" dirty="0">
                <a:latin typeface="Georgia" charset="0"/>
              </a:rPr>
              <a:t>) </a:t>
            </a:r>
            <a:r>
              <a:rPr lang="el-GR" altLang="el-GR" sz="1400" dirty="0" smtClean="0">
                <a:latin typeface="Georgia" charset="0"/>
              </a:rPr>
              <a:t>οι </a:t>
            </a:r>
            <a:r>
              <a:rPr lang="el-GR" altLang="el-GR" sz="1400" dirty="0">
                <a:latin typeface="Georgia" charset="0"/>
              </a:rPr>
              <a:t>ώρες απασχόλησης του ενδιαφερομένου στο έργο ημερησίως, προκειμένου η  Επιτροπή Ερευνών να αξιολογήσει αν το παρεχόμενο πρόσθετο έργο θα παρακωλύει την ομαλή εκτέλεση της υπηρεσίας του ενδιαφερομένου.</a:t>
            </a:r>
          </a:p>
          <a:p>
            <a:endParaRPr lang="el-GR" sz="1400" dirty="0"/>
          </a:p>
        </p:txBody>
      </p:sp>
      <p:sp>
        <p:nvSpPr>
          <p:cNvPr id="4" name="Footer Placeholder 3"/>
          <p:cNvSpPr>
            <a:spLocks noGrp="1"/>
          </p:cNvSpPr>
          <p:nvPr>
            <p:ph type="ftr" sz="quarter" idx="11"/>
          </p:nvPr>
        </p:nvSpPr>
        <p:spPr/>
        <p:txBody>
          <a:bodyPr/>
          <a:lstStyle/>
          <a:p>
            <a:r>
              <a:rPr lang="el-GR" dirty="0"/>
              <a:t>Ε.Λ.Κ.Ε. / Τμήμα </a:t>
            </a:r>
            <a:r>
              <a:rPr lang="en-US" dirty="0"/>
              <a:t> </a:t>
            </a:r>
            <a:r>
              <a:rPr lang="el-GR" dirty="0"/>
              <a:t>Λογιστηρίου και Ανθρωπίνων Πόρων </a:t>
            </a:r>
            <a:r>
              <a:rPr lang="en-US" dirty="0"/>
              <a:t> </a:t>
            </a:r>
            <a:endParaRPr lang="el-GR" dirty="0"/>
          </a:p>
          <a:p>
            <a:endParaRPr lang="el-GR" dirty="0"/>
          </a:p>
        </p:txBody>
      </p:sp>
      <p:sp>
        <p:nvSpPr>
          <p:cNvPr id="5" name="Rectangle 4"/>
          <p:cNvSpPr/>
          <p:nvPr/>
        </p:nvSpPr>
        <p:spPr>
          <a:xfrm>
            <a:off x="994973" y="2276872"/>
            <a:ext cx="6120680" cy="468052"/>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defRPr/>
            </a:pPr>
            <a:r>
              <a:rPr lang="en-US" altLang="el-GR" sz="1400" dirty="0">
                <a:solidFill>
                  <a:schemeClr val="tx1"/>
                </a:solidFill>
              </a:rPr>
              <a:t>3. </a:t>
            </a:r>
            <a:r>
              <a:rPr lang="el-GR" altLang="el-GR" sz="1400" b="1" dirty="0">
                <a:solidFill>
                  <a:schemeClr val="tx1"/>
                </a:solidFill>
              </a:rPr>
              <a:t>Δήλωση του Επιστημονικού Υπευθύνου</a:t>
            </a:r>
            <a:r>
              <a:rPr lang="el-GR" altLang="el-GR" sz="1400" b="1" dirty="0"/>
              <a:t> </a:t>
            </a:r>
          </a:p>
        </p:txBody>
      </p:sp>
    </p:spTree>
    <p:extLst>
      <p:ext uri="{BB962C8B-B14F-4D97-AF65-F5344CB8AC3E}">
        <p14:creationId xmlns:p14="http://schemas.microsoft.com/office/powerpoint/2010/main" val="17926292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fade">
                                      <p:cBhvr>
                                        <p:cTn id="28" dur="1000"/>
                                        <p:tgtEl>
                                          <p:spTgt spid="3">
                                            <p:txEl>
                                              <p:pRg st="4" end="4"/>
                                            </p:txEl>
                                          </p:spTgt>
                                        </p:tgtEl>
                                      </p:cBhvr>
                                    </p:animEffect>
                                    <p:anim calcmode="lin" valueType="num">
                                      <p:cBhvr>
                                        <p:cTn id="29"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Effect transition="in" filter="fade">
                                      <p:cBhvr>
                                        <p:cTn id="35" dur="1000"/>
                                        <p:tgtEl>
                                          <p:spTgt spid="3">
                                            <p:txEl>
                                              <p:pRg st="5" end="5"/>
                                            </p:txEl>
                                          </p:spTgt>
                                        </p:tgtEl>
                                      </p:cBhvr>
                                    </p:animEffect>
                                    <p:anim calcmode="lin" valueType="num">
                                      <p:cBhvr>
                                        <p:cTn id="36"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764704"/>
            <a:ext cx="8229600" cy="648072"/>
          </a:xfrm>
        </p:spPr>
        <p:txBody>
          <a:bodyPr>
            <a:normAutofit/>
          </a:bodyPr>
          <a:lstStyle/>
          <a:p>
            <a:r>
              <a:rPr lang="el-GR" sz="1600" b="1" i="1" dirty="0"/>
              <a:t>Διαδικασία </a:t>
            </a:r>
            <a:r>
              <a:rPr lang="el-GR" sz="1600" b="1" i="1" dirty="0" smtClean="0"/>
              <a:t>για την επιλογή κι απασχόληση πρόσθετου </a:t>
            </a:r>
            <a:r>
              <a:rPr lang="el-GR" sz="1600" b="1" i="1" dirty="0"/>
              <a:t>επιστημονικού, διοικητικού, τεχνικού και λοιπού </a:t>
            </a:r>
            <a:r>
              <a:rPr lang="el-GR" sz="1600" b="1" i="1" dirty="0" smtClean="0"/>
              <a:t>προσωπικού, που δεν εντάσσεται στο προσωπικό </a:t>
            </a:r>
            <a:r>
              <a:rPr lang="el-GR" sz="1600" b="1" i="1" dirty="0"/>
              <a:t>του ΑΕΙ</a:t>
            </a:r>
            <a:endParaRPr lang="el-GR" sz="1600" i="1" dirty="0"/>
          </a:p>
        </p:txBody>
      </p:sp>
      <p:sp>
        <p:nvSpPr>
          <p:cNvPr id="3" name="Content Placeholder 2"/>
          <p:cNvSpPr>
            <a:spLocks noGrp="1"/>
          </p:cNvSpPr>
          <p:nvPr>
            <p:ph idx="1"/>
          </p:nvPr>
        </p:nvSpPr>
        <p:spPr>
          <a:xfrm>
            <a:off x="270410" y="1844824"/>
            <a:ext cx="8229600" cy="4729712"/>
          </a:xfrm>
        </p:spPr>
        <p:txBody>
          <a:bodyPr>
            <a:normAutofit/>
          </a:bodyPr>
          <a:lstStyle/>
          <a:p>
            <a:pPr marL="514350" indent="-514350">
              <a:lnSpc>
                <a:spcPct val="170000"/>
              </a:lnSpc>
              <a:buFont typeface="Times New Roman" pitchFamily="16" charset="0"/>
              <a:buAutoNum type="arabicParenR"/>
            </a:pPr>
            <a:endParaRPr lang="el-GR" dirty="0"/>
          </a:p>
        </p:txBody>
      </p:sp>
      <p:sp>
        <p:nvSpPr>
          <p:cNvPr id="4" name="Footer Placeholder 3"/>
          <p:cNvSpPr>
            <a:spLocks noGrp="1"/>
          </p:cNvSpPr>
          <p:nvPr>
            <p:ph type="ftr" sz="quarter" idx="11"/>
          </p:nvPr>
        </p:nvSpPr>
        <p:spPr>
          <a:xfrm>
            <a:off x="5257800" y="612648"/>
            <a:ext cx="2482552" cy="457200"/>
          </a:xfrm>
        </p:spPr>
        <p:txBody>
          <a:bodyPr/>
          <a:lstStyle/>
          <a:p>
            <a:r>
              <a:rPr lang="el-GR" dirty="0"/>
              <a:t>Ε.Λ.Κ.Ε. / Τμήμα </a:t>
            </a:r>
            <a:r>
              <a:rPr lang="en-US" dirty="0"/>
              <a:t> </a:t>
            </a:r>
            <a:r>
              <a:rPr lang="el-GR" dirty="0"/>
              <a:t>Λογιστηρίου και Ανθρωπίνων Πόρων </a:t>
            </a:r>
            <a:r>
              <a:rPr lang="en-US" dirty="0"/>
              <a:t> </a:t>
            </a:r>
            <a:endParaRPr lang="el-GR" dirty="0"/>
          </a:p>
          <a:p>
            <a:endParaRPr lang="el-GR" dirty="0"/>
          </a:p>
        </p:txBody>
      </p:sp>
      <p:sp>
        <p:nvSpPr>
          <p:cNvPr id="5" name="Rectangle 4"/>
          <p:cNvSpPr/>
          <p:nvPr/>
        </p:nvSpPr>
        <p:spPr>
          <a:xfrm>
            <a:off x="251521" y="1365426"/>
            <a:ext cx="8269949" cy="405033"/>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altLang="el-GR" sz="1300" dirty="0" smtClean="0">
                <a:solidFill>
                  <a:schemeClr val="tx1"/>
                </a:solidFill>
              </a:rPr>
              <a:t>1. Αίτημα </a:t>
            </a:r>
            <a:r>
              <a:rPr lang="el-GR" altLang="el-GR" sz="1300" dirty="0">
                <a:solidFill>
                  <a:schemeClr val="tx1"/>
                </a:solidFill>
              </a:rPr>
              <a:t>του Επιστημονικού Υπευθύνου για τον ορισμό Επιτροπής Αξιολόγησης </a:t>
            </a:r>
            <a:endParaRPr lang="el-GR" sz="1300" dirty="0">
              <a:solidFill>
                <a:schemeClr val="tx1"/>
              </a:solidFill>
            </a:endParaRPr>
          </a:p>
        </p:txBody>
      </p:sp>
      <p:sp>
        <p:nvSpPr>
          <p:cNvPr id="8" name="Rectangle 7"/>
          <p:cNvSpPr/>
          <p:nvPr/>
        </p:nvSpPr>
        <p:spPr>
          <a:xfrm>
            <a:off x="251521" y="1988840"/>
            <a:ext cx="8269949" cy="288032"/>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altLang="el-GR" sz="1300" dirty="0" smtClean="0">
                <a:solidFill>
                  <a:schemeClr val="tx1"/>
                </a:solidFill>
              </a:rPr>
              <a:t>2.Έκδοση </a:t>
            </a:r>
            <a:r>
              <a:rPr lang="el-GR" altLang="el-GR" sz="1300" dirty="0">
                <a:solidFill>
                  <a:schemeClr val="tx1"/>
                </a:solidFill>
              </a:rPr>
              <a:t>Απόφασης της Επιτροπής Ερευνών για τον ορισμό της Επιτροπής </a:t>
            </a:r>
            <a:r>
              <a:rPr lang="el-GR" altLang="el-GR" sz="1300" dirty="0" smtClean="0">
                <a:solidFill>
                  <a:schemeClr val="tx1"/>
                </a:solidFill>
              </a:rPr>
              <a:t>Αξιολόγησης</a:t>
            </a:r>
            <a:endParaRPr lang="el-GR" sz="1300" dirty="0">
              <a:solidFill>
                <a:schemeClr val="tx1"/>
              </a:solidFill>
            </a:endParaRPr>
          </a:p>
        </p:txBody>
      </p:sp>
      <p:sp>
        <p:nvSpPr>
          <p:cNvPr id="9" name="Rectangle 8"/>
          <p:cNvSpPr/>
          <p:nvPr/>
        </p:nvSpPr>
        <p:spPr>
          <a:xfrm>
            <a:off x="251521" y="2492896"/>
            <a:ext cx="8269949" cy="288032"/>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l-GR" altLang="el-GR" sz="1300" dirty="0" smtClean="0">
                <a:solidFill>
                  <a:schemeClr val="tx1"/>
                </a:solidFill>
              </a:rPr>
              <a:t>3. </a:t>
            </a:r>
            <a:r>
              <a:rPr lang="el-GR" altLang="el-GR" sz="1400" dirty="0" smtClean="0">
                <a:solidFill>
                  <a:schemeClr val="tx1"/>
                </a:solidFill>
              </a:rPr>
              <a:t>Αίτημα </a:t>
            </a:r>
            <a:r>
              <a:rPr lang="el-GR" altLang="el-GR" sz="1400" dirty="0">
                <a:solidFill>
                  <a:schemeClr val="tx1"/>
                </a:solidFill>
              </a:rPr>
              <a:t>του Επιστημονικού </a:t>
            </a:r>
            <a:r>
              <a:rPr lang="el-GR" altLang="el-GR" sz="1300" dirty="0">
                <a:solidFill>
                  <a:schemeClr val="tx1"/>
                </a:solidFill>
              </a:rPr>
              <a:t>Υπευθύνου για τη διενέργεια Πρόσκλησης Εκδήλωσης Ενδιαφέροντος</a:t>
            </a:r>
          </a:p>
        </p:txBody>
      </p:sp>
      <p:sp>
        <p:nvSpPr>
          <p:cNvPr id="11" name="Rectangle 10"/>
          <p:cNvSpPr/>
          <p:nvPr/>
        </p:nvSpPr>
        <p:spPr>
          <a:xfrm>
            <a:off x="251521" y="2996952"/>
            <a:ext cx="8269950" cy="36004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altLang="el-GR" sz="1300" dirty="0" smtClean="0">
                <a:solidFill>
                  <a:schemeClr val="tx1"/>
                </a:solidFill>
              </a:rPr>
              <a:t>4. </a:t>
            </a:r>
            <a:r>
              <a:rPr lang="el-GR" altLang="el-GR" sz="1300" dirty="0">
                <a:solidFill>
                  <a:schemeClr val="tx1"/>
                </a:solidFill>
              </a:rPr>
              <a:t>Έκδοση Απόφασης της Επιτροπής Ερευνών για την έγκριση του αιτήματος διενέργειας </a:t>
            </a:r>
            <a:r>
              <a:rPr lang="el-GR" altLang="el-GR" sz="1300" dirty="0" smtClean="0">
                <a:solidFill>
                  <a:schemeClr val="tx1"/>
                </a:solidFill>
              </a:rPr>
              <a:t>πρόσκλησης</a:t>
            </a:r>
            <a:endParaRPr lang="el-GR" altLang="el-GR" sz="1300" dirty="0">
              <a:solidFill>
                <a:schemeClr val="tx1"/>
              </a:solidFill>
            </a:endParaRPr>
          </a:p>
        </p:txBody>
      </p:sp>
      <p:sp>
        <p:nvSpPr>
          <p:cNvPr id="12" name="Rectangle 11"/>
          <p:cNvSpPr/>
          <p:nvPr/>
        </p:nvSpPr>
        <p:spPr>
          <a:xfrm>
            <a:off x="251520" y="3501008"/>
            <a:ext cx="8454169" cy="288032"/>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l-GR" altLang="el-GR" sz="1300" dirty="0" smtClean="0">
                <a:solidFill>
                  <a:schemeClr val="tx1"/>
                </a:solidFill>
              </a:rPr>
              <a:t>5. </a:t>
            </a:r>
            <a:r>
              <a:rPr lang="el-GR" altLang="el-GR" sz="1400" dirty="0">
                <a:solidFill>
                  <a:schemeClr val="tx1"/>
                </a:solidFill>
              </a:rPr>
              <a:t>Σύνταξη της Πρόσκλησης από τον Επιστημονικό Υπεύθυνο και κατάθεσή της  προς έλεγχο στον </a:t>
            </a:r>
            <a:r>
              <a:rPr lang="el-GR" altLang="el-GR" sz="1400" dirty="0" smtClean="0">
                <a:solidFill>
                  <a:schemeClr val="tx1"/>
                </a:solidFill>
              </a:rPr>
              <a:t>ΕΛΚΕ</a:t>
            </a:r>
            <a:endParaRPr lang="el-GR" altLang="el-GR" sz="1300" dirty="0">
              <a:solidFill>
                <a:schemeClr val="tx1"/>
              </a:solidFill>
            </a:endParaRPr>
          </a:p>
        </p:txBody>
      </p:sp>
      <p:sp>
        <p:nvSpPr>
          <p:cNvPr id="14" name="Rectangle 13"/>
          <p:cNvSpPr/>
          <p:nvPr/>
        </p:nvSpPr>
        <p:spPr>
          <a:xfrm>
            <a:off x="251522" y="4005064"/>
            <a:ext cx="8238144" cy="288032"/>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altLang="el-GR" sz="1300" dirty="0" smtClean="0">
                <a:solidFill>
                  <a:schemeClr val="tx1"/>
                </a:solidFill>
              </a:rPr>
              <a:t>6. </a:t>
            </a:r>
            <a:r>
              <a:rPr lang="el-GR" altLang="el-GR" sz="1400" dirty="0">
                <a:solidFill>
                  <a:schemeClr val="tx1"/>
                </a:solidFill>
              </a:rPr>
              <a:t>Έλεγχος, υπογραφή και ανάρτηση της </a:t>
            </a:r>
            <a:r>
              <a:rPr lang="el-GR" altLang="el-GR" sz="1400" dirty="0" smtClean="0">
                <a:solidFill>
                  <a:schemeClr val="tx1"/>
                </a:solidFill>
              </a:rPr>
              <a:t>Πρόσκλησης</a:t>
            </a:r>
            <a:endParaRPr lang="el-GR" altLang="el-GR" sz="1400" dirty="0">
              <a:solidFill>
                <a:schemeClr val="tx1"/>
              </a:solidFill>
            </a:endParaRPr>
          </a:p>
        </p:txBody>
      </p:sp>
      <p:sp>
        <p:nvSpPr>
          <p:cNvPr id="16" name="Rectangle 15"/>
          <p:cNvSpPr/>
          <p:nvPr/>
        </p:nvSpPr>
        <p:spPr>
          <a:xfrm>
            <a:off x="251521" y="4509120"/>
            <a:ext cx="8708261" cy="396044"/>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altLang="el-GR" sz="1300" dirty="0" smtClean="0">
                <a:solidFill>
                  <a:schemeClr val="tx1"/>
                </a:solidFill>
              </a:rPr>
              <a:t>7. </a:t>
            </a:r>
            <a:r>
              <a:rPr lang="el-GR" altLang="el-GR" sz="1300" dirty="0">
                <a:solidFill>
                  <a:schemeClr val="tx1"/>
                </a:solidFill>
              </a:rPr>
              <a:t>Υποβολή αιτήσεων των υποψηφίων εντός της προθεσμίας που έχει τεθεί σύμφωνα με </a:t>
            </a:r>
            <a:r>
              <a:rPr lang="el-GR" altLang="el-GR" sz="1300" dirty="0" smtClean="0">
                <a:solidFill>
                  <a:schemeClr val="tx1"/>
                </a:solidFill>
              </a:rPr>
              <a:t>τους </a:t>
            </a:r>
            <a:r>
              <a:rPr lang="el-GR" altLang="el-GR" sz="1300" dirty="0">
                <a:solidFill>
                  <a:schemeClr val="tx1"/>
                </a:solidFill>
              </a:rPr>
              <a:t>όρους της </a:t>
            </a:r>
            <a:r>
              <a:rPr lang="el-GR" altLang="el-GR" sz="1300" dirty="0" smtClean="0">
                <a:solidFill>
                  <a:schemeClr val="tx1"/>
                </a:solidFill>
              </a:rPr>
              <a:t>Πρόσκλησης</a:t>
            </a:r>
            <a:endParaRPr lang="el-GR" altLang="el-GR" sz="1300" dirty="0">
              <a:solidFill>
                <a:schemeClr val="tx1"/>
              </a:solidFill>
            </a:endParaRPr>
          </a:p>
        </p:txBody>
      </p:sp>
      <p:sp>
        <p:nvSpPr>
          <p:cNvPr id="24" name="Rectangle 23"/>
          <p:cNvSpPr/>
          <p:nvPr/>
        </p:nvSpPr>
        <p:spPr>
          <a:xfrm>
            <a:off x="251521" y="5085184"/>
            <a:ext cx="8598185" cy="360040"/>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altLang="el-GR" sz="1300" dirty="0" smtClean="0">
                <a:solidFill>
                  <a:schemeClr val="tx1"/>
                </a:solidFill>
              </a:rPr>
              <a:t>8. </a:t>
            </a:r>
            <a:r>
              <a:rPr lang="el-GR" altLang="el-GR" sz="1400" dirty="0">
                <a:solidFill>
                  <a:schemeClr val="tx1"/>
                </a:solidFill>
              </a:rPr>
              <a:t>Αξιολόγηση των υποψηφίων και κατάρτιση του Πρακτικού Αξιολόγησης  από την Επιτροπή </a:t>
            </a:r>
            <a:r>
              <a:rPr lang="el-GR" altLang="el-GR" sz="1400" dirty="0" smtClean="0">
                <a:solidFill>
                  <a:schemeClr val="tx1"/>
                </a:solidFill>
              </a:rPr>
              <a:t>Αξιολόγησης</a:t>
            </a:r>
            <a:endParaRPr lang="el-GR" altLang="el-GR" sz="1400" dirty="0">
              <a:solidFill>
                <a:schemeClr val="tx1"/>
              </a:solidFill>
            </a:endParaRPr>
          </a:p>
        </p:txBody>
      </p:sp>
      <p:sp>
        <p:nvSpPr>
          <p:cNvPr id="27" name="Rectangle 26"/>
          <p:cNvSpPr/>
          <p:nvPr/>
        </p:nvSpPr>
        <p:spPr>
          <a:xfrm>
            <a:off x="179512" y="5733256"/>
            <a:ext cx="8598186" cy="324036"/>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altLang="el-GR" sz="1300" dirty="0" smtClean="0">
                <a:solidFill>
                  <a:schemeClr val="tx1"/>
                </a:solidFill>
              </a:rPr>
              <a:t>9. Επικύρωση </a:t>
            </a:r>
            <a:r>
              <a:rPr lang="el-GR" altLang="el-GR" sz="1300" dirty="0">
                <a:solidFill>
                  <a:schemeClr val="tx1"/>
                </a:solidFill>
              </a:rPr>
              <a:t>του πρακτικού Αξιολόγησης από την Επιτροπή Ερευνών και ανάρτηση του πρακτικού αξιολόγησης</a:t>
            </a:r>
          </a:p>
        </p:txBody>
      </p:sp>
      <p:sp>
        <p:nvSpPr>
          <p:cNvPr id="30" name="Oval 29"/>
          <p:cNvSpPr/>
          <p:nvPr/>
        </p:nvSpPr>
        <p:spPr>
          <a:xfrm>
            <a:off x="1072842" y="6129300"/>
            <a:ext cx="5834706" cy="720080"/>
          </a:xfrm>
          <a:prstGeom prst="ellipse">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altLang="el-GR" sz="1400" b="1" i="1" dirty="0">
                <a:solidFill>
                  <a:schemeClr val="tx1"/>
                </a:solidFill>
                <a:effectLst>
                  <a:outerShdw blurRad="38100" dist="38100" dir="2700000" algn="tl">
                    <a:srgbClr val="000000">
                      <a:alpha val="43137"/>
                    </a:srgbClr>
                  </a:outerShdw>
                </a:effectLst>
              </a:rPr>
              <a:t>Υπογραφή </a:t>
            </a:r>
            <a:r>
              <a:rPr lang="el-GR" altLang="el-GR" sz="1400" b="1" i="1" dirty="0" smtClean="0">
                <a:solidFill>
                  <a:schemeClr val="tx1"/>
                </a:solidFill>
                <a:effectLst>
                  <a:outerShdw blurRad="38100" dist="38100" dir="2700000" algn="tl">
                    <a:srgbClr val="000000">
                      <a:alpha val="43137"/>
                    </a:srgbClr>
                  </a:outerShdw>
                </a:effectLst>
              </a:rPr>
              <a:t>Συμβάσεων Απασχόλησης </a:t>
            </a:r>
            <a:endParaRPr lang="el-GR" altLang="el-GR" sz="1400" b="1" i="1" dirty="0">
              <a:solidFill>
                <a:schemeClr val="tx1"/>
              </a:solidFill>
              <a:effectLst>
                <a:outerShdw blurRad="38100" dist="38100" dir="2700000" algn="tl">
                  <a:srgbClr val="000000">
                    <a:alpha val="43137"/>
                  </a:srgbClr>
                </a:outerShdw>
              </a:effectLst>
            </a:endParaRPr>
          </a:p>
        </p:txBody>
      </p:sp>
      <p:sp>
        <p:nvSpPr>
          <p:cNvPr id="25" name="Down Arrow 24"/>
          <p:cNvSpPr/>
          <p:nvPr/>
        </p:nvSpPr>
        <p:spPr>
          <a:xfrm>
            <a:off x="4385210" y="1797988"/>
            <a:ext cx="90010" cy="14401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29" name="Down Arrow 28"/>
          <p:cNvSpPr/>
          <p:nvPr/>
        </p:nvSpPr>
        <p:spPr>
          <a:xfrm>
            <a:off x="4357223" y="2325417"/>
            <a:ext cx="90010" cy="14401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32" name="Down Arrow 31"/>
          <p:cNvSpPr/>
          <p:nvPr/>
        </p:nvSpPr>
        <p:spPr>
          <a:xfrm>
            <a:off x="4313202" y="2780928"/>
            <a:ext cx="90010" cy="14401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33" name="Down Arrow 32"/>
          <p:cNvSpPr/>
          <p:nvPr/>
        </p:nvSpPr>
        <p:spPr>
          <a:xfrm>
            <a:off x="4313202" y="3356992"/>
            <a:ext cx="90010" cy="14401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34" name="Down Arrow 33"/>
          <p:cNvSpPr/>
          <p:nvPr/>
        </p:nvSpPr>
        <p:spPr>
          <a:xfrm>
            <a:off x="4295200" y="3861048"/>
            <a:ext cx="90010" cy="14401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35" name="Down Arrow 34"/>
          <p:cNvSpPr/>
          <p:nvPr/>
        </p:nvSpPr>
        <p:spPr>
          <a:xfrm>
            <a:off x="4295200" y="4365104"/>
            <a:ext cx="90010" cy="14401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36" name="Down Arrow 35"/>
          <p:cNvSpPr/>
          <p:nvPr/>
        </p:nvSpPr>
        <p:spPr>
          <a:xfrm>
            <a:off x="4241194" y="4941168"/>
            <a:ext cx="90010" cy="14401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37" name="Down Arrow 36"/>
          <p:cNvSpPr/>
          <p:nvPr/>
        </p:nvSpPr>
        <p:spPr>
          <a:xfrm>
            <a:off x="4241194" y="5589240"/>
            <a:ext cx="90010" cy="14401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7" name="Curved Right Arrow 6"/>
          <p:cNvSpPr/>
          <p:nvPr/>
        </p:nvSpPr>
        <p:spPr>
          <a:xfrm>
            <a:off x="784810" y="6057292"/>
            <a:ext cx="216024" cy="432048"/>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solidFill>
                <a:schemeClr val="tx1"/>
              </a:solidFill>
            </a:endParaRPr>
          </a:p>
        </p:txBody>
      </p:sp>
      <p:sp>
        <p:nvSpPr>
          <p:cNvPr id="13" name="Curved Left Arrow 12"/>
          <p:cNvSpPr/>
          <p:nvPr/>
        </p:nvSpPr>
        <p:spPr>
          <a:xfrm>
            <a:off x="7049506" y="6129300"/>
            <a:ext cx="216024" cy="360040"/>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solidFill>
                <a:schemeClr val="tx1"/>
              </a:solidFill>
            </a:endParaRPr>
          </a:p>
        </p:txBody>
      </p:sp>
    </p:spTree>
    <p:extLst>
      <p:ext uri="{BB962C8B-B14F-4D97-AF65-F5344CB8AC3E}">
        <p14:creationId xmlns:p14="http://schemas.microsoft.com/office/powerpoint/2010/main" val="1032858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25"/>
                                        </p:tgtEl>
                                        <p:attrNameLst>
                                          <p:attrName>style.visibility</p:attrName>
                                        </p:attrNameLst>
                                      </p:cBhvr>
                                      <p:to>
                                        <p:strVal val="visible"/>
                                      </p:to>
                                    </p:set>
                                    <p:animEffect transition="in" filter="fade">
                                      <p:cBhvr>
                                        <p:cTn id="14" dur="500"/>
                                        <p:tgtEl>
                                          <p:spTgt spid="25"/>
                                        </p:tgtEl>
                                      </p:cBhvr>
                                    </p:animEffect>
                                  </p:childTnLst>
                                </p:cTn>
                              </p:par>
                              <p:par>
                                <p:cTn id="15" presetID="42"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1000"/>
                                        <p:tgtEl>
                                          <p:spTgt spid="9"/>
                                        </p:tgtEl>
                                      </p:cBhvr>
                                    </p:animEffect>
                                    <p:anim calcmode="lin" valueType="num">
                                      <p:cBhvr>
                                        <p:cTn id="25" dur="1000" fill="hold"/>
                                        <p:tgtEl>
                                          <p:spTgt spid="9"/>
                                        </p:tgtEl>
                                        <p:attrNameLst>
                                          <p:attrName>ppt_x</p:attrName>
                                        </p:attrNameLst>
                                      </p:cBhvr>
                                      <p:tavLst>
                                        <p:tav tm="0">
                                          <p:val>
                                            <p:strVal val="#ppt_x"/>
                                          </p:val>
                                        </p:tav>
                                        <p:tav tm="100000">
                                          <p:val>
                                            <p:strVal val="#ppt_x"/>
                                          </p:val>
                                        </p:tav>
                                      </p:tavLst>
                                    </p:anim>
                                    <p:anim calcmode="lin" valueType="num">
                                      <p:cBhvr>
                                        <p:cTn id="26" dur="1000" fill="hold"/>
                                        <p:tgtEl>
                                          <p:spTgt spid="9"/>
                                        </p:tgtEl>
                                        <p:attrNameLst>
                                          <p:attrName>ppt_y</p:attrName>
                                        </p:attrNameLst>
                                      </p:cBhvr>
                                      <p:tavLst>
                                        <p:tav tm="0">
                                          <p:val>
                                            <p:strVal val="#ppt_y+.1"/>
                                          </p:val>
                                        </p:tav>
                                        <p:tav tm="100000">
                                          <p:val>
                                            <p:strVal val="#ppt_y"/>
                                          </p:val>
                                        </p:tav>
                                      </p:tavLst>
                                    </p:anim>
                                  </p:childTnLst>
                                </p:cTn>
                              </p:par>
                              <p:par>
                                <p:cTn id="27" presetID="10" presetClass="entr" presetSubtype="0" fill="hold" grpId="0" nodeType="withEffect">
                                  <p:stCondLst>
                                    <p:cond delay="0"/>
                                  </p:stCondLst>
                                  <p:childTnLst>
                                    <p:set>
                                      <p:cBhvr>
                                        <p:cTn id="28" dur="1" fill="hold">
                                          <p:stCondLst>
                                            <p:cond delay="0"/>
                                          </p:stCondLst>
                                        </p:cTn>
                                        <p:tgtEl>
                                          <p:spTgt spid="29"/>
                                        </p:tgtEl>
                                        <p:attrNameLst>
                                          <p:attrName>style.visibility</p:attrName>
                                        </p:attrNameLst>
                                      </p:cBhvr>
                                      <p:to>
                                        <p:strVal val="visible"/>
                                      </p:to>
                                    </p:set>
                                    <p:animEffect transition="in" filter="fade">
                                      <p:cBhvr>
                                        <p:cTn id="29" dur="500"/>
                                        <p:tgtEl>
                                          <p:spTgt spid="29"/>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32"/>
                                        </p:tgtEl>
                                        <p:attrNameLst>
                                          <p:attrName>style.visibility</p:attrName>
                                        </p:attrNameLst>
                                      </p:cBhvr>
                                      <p:to>
                                        <p:strVal val="visible"/>
                                      </p:to>
                                    </p:set>
                                    <p:animEffect transition="in" filter="fade">
                                      <p:cBhvr>
                                        <p:cTn id="34" dur="500"/>
                                        <p:tgtEl>
                                          <p:spTgt spid="32"/>
                                        </p:tgtEl>
                                      </p:cBhvr>
                                    </p:animEffect>
                                  </p:childTnLst>
                                </p:cTn>
                              </p:par>
                              <p:par>
                                <p:cTn id="35" presetID="42" presetClass="entr" presetSubtype="0" fill="hold" grpId="0" nodeType="with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fade">
                                      <p:cBhvr>
                                        <p:cTn id="37" dur="1000"/>
                                        <p:tgtEl>
                                          <p:spTgt spid="11"/>
                                        </p:tgtEl>
                                      </p:cBhvr>
                                    </p:animEffect>
                                    <p:anim calcmode="lin" valueType="num">
                                      <p:cBhvr>
                                        <p:cTn id="38" dur="1000" fill="hold"/>
                                        <p:tgtEl>
                                          <p:spTgt spid="11"/>
                                        </p:tgtEl>
                                        <p:attrNameLst>
                                          <p:attrName>ppt_x</p:attrName>
                                        </p:attrNameLst>
                                      </p:cBhvr>
                                      <p:tavLst>
                                        <p:tav tm="0">
                                          <p:val>
                                            <p:strVal val="#ppt_x"/>
                                          </p:val>
                                        </p:tav>
                                        <p:tav tm="100000">
                                          <p:val>
                                            <p:strVal val="#ppt_x"/>
                                          </p:val>
                                        </p:tav>
                                      </p:tavLst>
                                    </p:anim>
                                    <p:anim calcmode="lin" valueType="num">
                                      <p:cBhvr>
                                        <p:cTn id="3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33"/>
                                        </p:tgtEl>
                                        <p:attrNameLst>
                                          <p:attrName>style.visibility</p:attrName>
                                        </p:attrNameLst>
                                      </p:cBhvr>
                                      <p:to>
                                        <p:strVal val="visible"/>
                                      </p:to>
                                    </p:set>
                                    <p:animEffect transition="in" filter="fade">
                                      <p:cBhvr>
                                        <p:cTn id="44" dur="500"/>
                                        <p:tgtEl>
                                          <p:spTgt spid="33"/>
                                        </p:tgtEl>
                                      </p:cBhvr>
                                    </p:animEffect>
                                  </p:childTnLst>
                                </p:cTn>
                              </p:par>
                              <p:par>
                                <p:cTn id="45" presetID="42" presetClass="entr" presetSubtype="0" fill="hold" grpId="0" nodeType="with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fade">
                                      <p:cBhvr>
                                        <p:cTn id="47" dur="1000"/>
                                        <p:tgtEl>
                                          <p:spTgt spid="12"/>
                                        </p:tgtEl>
                                      </p:cBhvr>
                                    </p:animEffect>
                                    <p:anim calcmode="lin" valueType="num">
                                      <p:cBhvr>
                                        <p:cTn id="48" dur="1000" fill="hold"/>
                                        <p:tgtEl>
                                          <p:spTgt spid="12"/>
                                        </p:tgtEl>
                                        <p:attrNameLst>
                                          <p:attrName>ppt_x</p:attrName>
                                        </p:attrNameLst>
                                      </p:cBhvr>
                                      <p:tavLst>
                                        <p:tav tm="0">
                                          <p:val>
                                            <p:strVal val="#ppt_x"/>
                                          </p:val>
                                        </p:tav>
                                        <p:tav tm="100000">
                                          <p:val>
                                            <p:strVal val="#ppt_x"/>
                                          </p:val>
                                        </p:tav>
                                      </p:tavLst>
                                    </p:anim>
                                    <p:anim calcmode="lin" valueType="num">
                                      <p:cBhvr>
                                        <p:cTn id="4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grpId="0" nodeType="clickEffect">
                                  <p:stCondLst>
                                    <p:cond delay="0"/>
                                  </p:stCondLst>
                                  <p:childTnLst>
                                    <p:set>
                                      <p:cBhvr>
                                        <p:cTn id="53" dur="1" fill="hold">
                                          <p:stCondLst>
                                            <p:cond delay="0"/>
                                          </p:stCondLst>
                                        </p:cTn>
                                        <p:tgtEl>
                                          <p:spTgt spid="34"/>
                                        </p:tgtEl>
                                        <p:attrNameLst>
                                          <p:attrName>style.visibility</p:attrName>
                                        </p:attrNameLst>
                                      </p:cBhvr>
                                      <p:to>
                                        <p:strVal val="visible"/>
                                      </p:to>
                                    </p:set>
                                    <p:animEffect transition="in" filter="fade">
                                      <p:cBhvr>
                                        <p:cTn id="54" dur="500"/>
                                        <p:tgtEl>
                                          <p:spTgt spid="34"/>
                                        </p:tgtEl>
                                      </p:cBhvr>
                                    </p:animEffect>
                                  </p:childTnLst>
                                </p:cTn>
                              </p:par>
                              <p:par>
                                <p:cTn id="55" presetID="42" presetClass="entr" presetSubtype="0" fill="hold" grpId="0" nodeType="withEffect">
                                  <p:stCondLst>
                                    <p:cond delay="0"/>
                                  </p:stCondLst>
                                  <p:childTnLst>
                                    <p:set>
                                      <p:cBhvr>
                                        <p:cTn id="56" dur="1" fill="hold">
                                          <p:stCondLst>
                                            <p:cond delay="0"/>
                                          </p:stCondLst>
                                        </p:cTn>
                                        <p:tgtEl>
                                          <p:spTgt spid="14"/>
                                        </p:tgtEl>
                                        <p:attrNameLst>
                                          <p:attrName>style.visibility</p:attrName>
                                        </p:attrNameLst>
                                      </p:cBhvr>
                                      <p:to>
                                        <p:strVal val="visible"/>
                                      </p:to>
                                    </p:set>
                                    <p:animEffect transition="in" filter="fade">
                                      <p:cBhvr>
                                        <p:cTn id="57" dur="1000"/>
                                        <p:tgtEl>
                                          <p:spTgt spid="14"/>
                                        </p:tgtEl>
                                      </p:cBhvr>
                                    </p:animEffect>
                                    <p:anim calcmode="lin" valueType="num">
                                      <p:cBhvr>
                                        <p:cTn id="58" dur="1000" fill="hold"/>
                                        <p:tgtEl>
                                          <p:spTgt spid="14"/>
                                        </p:tgtEl>
                                        <p:attrNameLst>
                                          <p:attrName>ppt_x</p:attrName>
                                        </p:attrNameLst>
                                      </p:cBhvr>
                                      <p:tavLst>
                                        <p:tav tm="0">
                                          <p:val>
                                            <p:strVal val="#ppt_x"/>
                                          </p:val>
                                        </p:tav>
                                        <p:tav tm="100000">
                                          <p:val>
                                            <p:strVal val="#ppt_x"/>
                                          </p:val>
                                        </p:tav>
                                      </p:tavLst>
                                    </p:anim>
                                    <p:anim calcmode="lin" valueType="num">
                                      <p:cBhvr>
                                        <p:cTn id="59"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grpId="0" nodeType="clickEffect">
                                  <p:stCondLst>
                                    <p:cond delay="0"/>
                                  </p:stCondLst>
                                  <p:childTnLst>
                                    <p:set>
                                      <p:cBhvr>
                                        <p:cTn id="63" dur="1" fill="hold">
                                          <p:stCondLst>
                                            <p:cond delay="0"/>
                                          </p:stCondLst>
                                        </p:cTn>
                                        <p:tgtEl>
                                          <p:spTgt spid="35"/>
                                        </p:tgtEl>
                                        <p:attrNameLst>
                                          <p:attrName>style.visibility</p:attrName>
                                        </p:attrNameLst>
                                      </p:cBhvr>
                                      <p:to>
                                        <p:strVal val="visible"/>
                                      </p:to>
                                    </p:set>
                                    <p:animEffect transition="in" filter="fade">
                                      <p:cBhvr>
                                        <p:cTn id="64" dur="500"/>
                                        <p:tgtEl>
                                          <p:spTgt spid="35"/>
                                        </p:tgtEl>
                                      </p:cBhvr>
                                    </p:animEffect>
                                  </p:childTnLst>
                                </p:cTn>
                              </p:par>
                              <p:par>
                                <p:cTn id="65" presetID="42" presetClass="entr" presetSubtype="0" fill="hold" grpId="0" nodeType="with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fade">
                                      <p:cBhvr>
                                        <p:cTn id="67" dur="1000"/>
                                        <p:tgtEl>
                                          <p:spTgt spid="16"/>
                                        </p:tgtEl>
                                      </p:cBhvr>
                                    </p:animEffect>
                                    <p:anim calcmode="lin" valueType="num">
                                      <p:cBhvr>
                                        <p:cTn id="68" dur="1000" fill="hold"/>
                                        <p:tgtEl>
                                          <p:spTgt spid="16"/>
                                        </p:tgtEl>
                                        <p:attrNameLst>
                                          <p:attrName>ppt_x</p:attrName>
                                        </p:attrNameLst>
                                      </p:cBhvr>
                                      <p:tavLst>
                                        <p:tav tm="0">
                                          <p:val>
                                            <p:strVal val="#ppt_x"/>
                                          </p:val>
                                        </p:tav>
                                        <p:tav tm="100000">
                                          <p:val>
                                            <p:strVal val="#ppt_x"/>
                                          </p:val>
                                        </p:tav>
                                      </p:tavLst>
                                    </p:anim>
                                    <p:anim calcmode="lin" valueType="num">
                                      <p:cBhvr>
                                        <p:cTn id="69"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70" fill="hold">
                      <p:stCondLst>
                        <p:cond delay="indefinite"/>
                      </p:stCondLst>
                      <p:childTnLst>
                        <p:par>
                          <p:cTn id="71" fill="hold">
                            <p:stCondLst>
                              <p:cond delay="0"/>
                            </p:stCondLst>
                            <p:childTnLst>
                              <p:par>
                                <p:cTn id="72" presetID="10" presetClass="entr" presetSubtype="0" fill="hold" grpId="0" nodeType="clickEffect">
                                  <p:stCondLst>
                                    <p:cond delay="0"/>
                                  </p:stCondLst>
                                  <p:childTnLst>
                                    <p:set>
                                      <p:cBhvr>
                                        <p:cTn id="73" dur="1" fill="hold">
                                          <p:stCondLst>
                                            <p:cond delay="0"/>
                                          </p:stCondLst>
                                        </p:cTn>
                                        <p:tgtEl>
                                          <p:spTgt spid="36"/>
                                        </p:tgtEl>
                                        <p:attrNameLst>
                                          <p:attrName>style.visibility</p:attrName>
                                        </p:attrNameLst>
                                      </p:cBhvr>
                                      <p:to>
                                        <p:strVal val="visible"/>
                                      </p:to>
                                    </p:set>
                                    <p:animEffect transition="in" filter="fade">
                                      <p:cBhvr>
                                        <p:cTn id="74" dur="500"/>
                                        <p:tgtEl>
                                          <p:spTgt spid="36"/>
                                        </p:tgtEl>
                                      </p:cBhvr>
                                    </p:animEffect>
                                  </p:childTnLst>
                                </p:cTn>
                              </p:par>
                              <p:par>
                                <p:cTn id="75" presetID="42" presetClass="entr" presetSubtype="0" fill="hold" grpId="0" nodeType="withEffect">
                                  <p:stCondLst>
                                    <p:cond delay="0"/>
                                  </p:stCondLst>
                                  <p:childTnLst>
                                    <p:set>
                                      <p:cBhvr>
                                        <p:cTn id="76" dur="1" fill="hold">
                                          <p:stCondLst>
                                            <p:cond delay="0"/>
                                          </p:stCondLst>
                                        </p:cTn>
                                        <p:tgtEl>
                                          <p:spTgt spid="24"/>
                                        </p:tgtEl>
                                        <p:attrNameLst>
                                          <p:attrName>style.visibility</p:attrName>
                                        </p:attrNameLst>
                                      </p:cBhvr>
                                      <p:to>
                                        <p:strVal val="visible"/>
                                      </p:to>
                                    </p:set>
                                    <p:animEffect transition="in" filter="fade">
                                      <p:cBhvr>
                                        <p:cTn id="77" dur="1000"/>
                                        <p:tgtEl>
                                          <p:spTgt spid="24"/>
                                        </p:tgtEl>
                                      </p:cBhvr>
                                    </p:animEffect>
                                    <p:anim calcmode="lin" valueType="num">
                                      <p:cBhvr>
                                        <p:cTn id="78" dur="1000" fill="hold"/>
                                        <p:tgtEl>
                                          <p:spTgt spid="24"/>
                                        </p:tgtEl>
                                        <p:attrNameLst>
                                          <p:attrName>ppt_x</p:attrName>
                                        </p:attrNameLst>
                                      </p:cBhvr>
                                      <p:tavLst>
                                        <p:tav tm="0">
                                          <p:val>
                                            <p:strVal val="#ppt_x"/>
                                          </p:val>
                                        </p:tav>
                                        <p:tav tm="100000">
                                          <p:val>
                                            <p:strVal val="#ppt_x"/>
                                          </p:val>
                                        </p:tav>
                                      </p:tavLst>
                                    </p:anim>
                                    <p:anim calcmode="lin" valueType="num">
                                      <p:cBhvr>
                                        <p:cTn id="79"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10" presetClass="entr" presetSubtype="0" fill="hold" grpId="0" nodeType="clickEffect">
                                  <p:stCondLst>
                                    <p:cond delay="0"/>
                                  </p:stCondLst>
                                  <p:childTnLst>
                                    <p:set>
                                      <p:cBhvr>
                                        <p:cTn id="83" dur="1" fill="hold">
                                          <p:stCondLst>
                                            <p:cond delay="0"/>
                                          </p:stCondLst>
                                        </p:cTn>
                                        <p:tgtEl>
                                          <p:spTgt spid="37"/>
                                        </p:tgtEl>
                                        <p:attrNameLst>
                                          <p:attrName>style.visibility</p:attrName>
                                        </p:attrNameLst>
                                      </p:cBhvr>
                                      <p:to>
                                        <p:strVal val="visible"/>
                                      </p:to>
                                    </p:set>
                                    <p:animEffect transition="in" filter="fade">
                                      <p:cBhvr>
                                        <p:cTn id="84" dur="500"/>
                                        <p:tgtEl>
                                          <p:spTgt spid="37"/>
                                        </p:tgtEl>
                                      </p:cBhvr>
                                    </p:animEffect>
                                  </p:childTnLst>
                                </p:cTn>
                              </p:par>
                              <p:par>
                                <p:cTn id="85" presetID="42" presetClass="entr" presetSubtype="0" fill="hold" grpId="0" nodeType="withEffect">
                                  <p:stCondLst>
                                    <p:cond delay="0"/>
                                  </p:stCondLst>
                                  <p:childTnLst>
                                    <p:set>
                                      <p:cBhvr>
                                        <p:cTn id="86" dur="1" fill="hold">
                                          <p:stCondLst>
                                            <p:cond delay="0"/>
                                          </p:stCondLst>
                                        </p:cTn>
                                        <p:tgtEl>
                                          <p:spTgt spid="27"/>
                                        </p:tgtEl>
                                        <p:attrNameLst>
                                          <p:attrName>style.visibility</p:attrName>
                                        </p:attrNameLst>
                                      </p:cBhvr>
                                      <p:to>
                                        <p:strVal val="visible"/>
                                      </p:to>
                                    </p:set>
                                    <p:animEffect transition="in" filter="fade">
                                      <p:cBhvr>
                                        <p:cTn id="87" dur="1000"/>
                                        <p:tgtEl>
                                          <p:spTgt spid="27"/>
                                        </p:tgtEl>
                                      </p:cBhvr>
                                    </p:animEffect>
                                    <p:anim calcmode="lin" valueType="num">
                                      <p:cBhvr>
                                        <p:cTn id="88" dur="1000" fill="hold"/>
                                        <p:tgtEl>
                                          <p:spTgt spid="27"/>
                                        </p:tgtEl>
                                        <p:attrNameLst>
                                          <p:attrName>ppt_x</p:attrName>
                                        </p:attrNameLst>
                                      </p:cBhvr>
                                      <p:tavLst>
                                        <p:tav tm="0">
                                          <p:val>
                                            <p:strVal val="#ppt_x"/>
                                          </p:val>
                                        </p:tav>
                                        <p:tav tm="100000">
                                          <p:val>
                                            <p:strVal val="#ppt_x"/>
                                          </p:val>
                                        </p:tav>
                                      </p:tavLst>
                                    </p:anim>
                                    <p:anim calcmode="lin" valueType="num">
                                      <p:cBhvr>
                                        <p:cTn id="89"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par>
                    <p:cTn id="90" fill="hold">
                      <p:stCondLst>
                        <p:cond delay="indefinite"/>
                      </p:stCondLst>
                      <p:childTnLst>
                        <p:par>
                          <p:cTn id="91" fill="hold">
                            <p:stCondLst>
                              <p:cond delay="0"/>
                            </p:stCondLst>
                            <p:childTnLst>
                              <p:par>
                                <p:cTn id="92" presetID="6" presetClass="entr" presetSubtype="16" fill="hold" grpId="0" nodeType="clickEffect">
                                  <p:stCondLst>
                                    <p:cond delay="0"/>
                                  </p:stCondLst>
                                  <p:childTnLst>
                                    <p:set>
                                      <p:cBhvr>
                                        <p:cTn id="93" dur="1" fill="hold">
                                          <p:stCondLst>
                                            <p:cond delay="0"/>
                                          </p:stCondLst>
                                        </p:cTn>
                                        <p:tgtEl>
                                          <p:spTgt spid="7"/>
                                        </p:tgtEl>
                                        <p:attrNameLst>
                                          <p:attrName>style.visibility</p:attrName>
                                        </p:attrNameLst>
                                      </p:cBhvr>
                                      <p:to>
                                        <p:strVal val="visible"/>
                                      </p:to>
                                    </p:set>
                                    <p:animEffect transition="in" filter="circle(in)">
                                      <p:cBhvr>
                                        <p:cTn id="94" dur="2000"/>
                                        <p:tgtEl>
                                          <p:spTgt spid="7"/>
                                        </p:tgtEl>
                                      </p:cBhvr>
                                    </p:animEffect>
                                  </p:childTnLst>
                                </p:cTn>
                              </p:par>
                              <p:par>
                                <p:cTn id="95" presetID="6" presetClass="entr" presetSubtype="16" fill="hold" grpId="0" nodeType="withEffect">
                                  <p:stCondLst>
                                    <p:cond delay="0"/>
                                  </p:stCondLst>
                                  <p:childTnLst>
                                    <p:set>
                                      <p:cBhvr>
                                        <p:cTn id="96" dur="1" fill="hold">
                                          <p:stCondLst>
                                            <p:cond delay="0"/>
                                          </p:stCondLst>
                                        </p:cTn>
                                        <p:tgtEl>
                                          <p:spTgt spid="13"/>
                                        </p:tgtEl>
                                        <p:attrNameLst>
                                          <p:attrName>style.visibility</p:attrName>
                                        </p:attrNameLst>
                                      </p:cBhvr>
                                      <p:to>
                                        <p:strVal val="visible"/>
                                      </p:to>
                                    </p:set>
                                    <p:animEffect transition="in" filter="circle(in)">
                                      <p:cBhvr>
                                        <p:cTn id="97" dur="2000"/>
                                        <p:tgtEl>
                                          <p:spTgt spid="13"/>
                                        </p:tgtEl>
                                      </p:cBhvr>
                                    </p:animEffect>
                                  </p:childTnLst>
                                </p:cTn>
                              </p:par>
                              <p:par>
                                <p:cTn id="98" presetID="6" presetClass="entr" presetSubtype="16" fill="hold" grpId="0" nodeType="withEffect">
                                  <p:stCondLst>
                                    <p:cond delay="0"/>
                                  </p:stCondLst>
                                  <p:childTnLst>
                                    <p:set>
                                      <p:cBhvr>
                                        <p:cTn id="99" dur="1" fill="hold">
                                          <p:stCondLst>
                                            <p:cond delay="0"/>
                                          </p:stCondLst>
                                        </p:cTn>
                                        <p:tgtEl>
                                          <p:spTgt spid="30"/>
                                        </p:tgtEl>
                                        <p:attrNameLst>
                                          <p:attrName>style.visibility</p:attrName>
                                        </p:attrNameLst>
                                      </p:cBhvr>
                                      <p:to>
                                        <p:strVal val="visible"/>
                                      </p:to>
                                    </p:set>
                                    <p:animEffect transition="in" filter="circle(in)">
                                      <p:cBhvr>
                                        <p:cTn id="100" dur="20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P spid="9" grpId="0" animBg="1"/>
      <p:bldP spid="11" grpId="0" animBg="1"/>
      <p:bldP spid="12" grpId="0" animBg="1"/>
      <p:bldP spid="14" grpId="0" animBg="1"/>
      <p:bldP spid="16" grpId="0" animBg="1"/>
      <p:bldP spid="24" grpId="0" animBg="1"/>
      <p:bldP spid="27" grpId="0" animBg="1"/>
      <p:bldP spid="30" grpId="0" animBg="1"/>
      <p:bldP spid="25" grpId="0" animBg="1"/>
      <p:bldP spid="29" grpId="0" animBg="1"/>
      <p:bldP spid="32" grpId="0" animBg="1"/>
      <p:bldP spid="33" grpId="0" animBg="1"/>
      <p:bldP spid="34" grpId="0" animBg="1"/>
      <p:bldP spid="35" grpId="0" animBg="1"/>
      <p:bldP spid="36" grpId="0" animBg="1"/>
      <p:bldP spid="37" grpId="0" animBg="1"/>
      <p:bldP spid="7" grpId="0" animBg="1"/>
      <p:bldP spid="1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sz="1600" b="1" i="1" dirty="0"/>
              <a:t>Το προσωπικό που εξαιρείται ή δύναται </a:t>
            </a:r>
            <a:r>
              <a:rPr lang="el-GR" sz="1600" b="1" i="1" dirty="0" smtClean="0"/>
              <a:t>να απασχοληθεί </a:t>
            </a:r>
            <a:r>
              <a:rPr lang="el-GR" sz="1600" b="1" i="1" u="sng" dirty="0" smtClean="0"/>
              <a:t>χωρίς</a:t>
            </a:r>
            <a:r>
              <a:rPr lang="el-GR" sz="1600" b="1" i="1" dirty="0" smtClean="0"/>
              <a:t> τη διενέργειας Πρόσκλησης </a:t>
            </a:r>
            <a:r>
              <a:rPr lang="el-GR" sz="1600" b="1" i="1" dirty="0"/>
              <a:t>Εκδήλωσης Ενδιαφέροντος</a:t>
            </a:r>
            <a:endParaRPr lang="el-GR" sz="1600" i="1" dirty="0"/>
          </a:p>
        </p:txBody>
      </p:sp>
      <p:sp>
        <p:nvSpPr>
          <p:cNvPr id="3" name="Content Placeholder 2"/>
          <p:cNvSpPr>
            <a:spLocks noGrp="1"/>
          </p:cNvSpPr>
          <p:nvPr>
            <p:ph idx="1"/>
          </p:nvPr>
        </p:nvSpPr>
        <p:spPr/>
        <p:txBody>
          <a:bodyPr>
            <a:normAutofit/>
          </a:bodyPr>
          <a:lstStyle/>
          <a:p>
            <a:pPr marL="342900" indent="-342900" algn="just">
              <a:buFont typeface="+mj-lt"/>
              <a:buAutoNum type="arabicPeriod"/>
              <a:defRPr/>
            </a:pPr>
            <a:r>
              <a:rPr lang="el-GR" sz="1400" dirty="0"/>
              <a:t>Οι </a:t>
            </a:r>
            <a:r>
              <a:rPr lang="el-GR" sz="1400" b="1" dirty="0"/>
              <a:t>φοιτητές ή λοιπό πρόσθετο </a:t>
            </a:r>
            <a:r>
              <a:rPr lang="el-GR" sz="1400" dirty="0"/>
              <a:t>επιστημονικό, διοικητικό, τεχνικό και λοιπό </a:t>
            </a:r>
            <a:r>
              <a:rPr lang="el-GR" sz="1400" b="1" dirty="0"/>
              <a:t>προσωπικό</a:t>
            </a:r>
            <a:r>
              <a:rPr lang="el-GR" sz="1400" dirty="0"/>
              <a:t>, που δεν ανήκει  στο προσωπικό του ΑΕΙ και θα απασχοληθούν </a:t>
            </a:r>
            <a:r>
              <a:rPr lang="el-GR" sz="1400" b="1" dirty="0"/>
              <a:t>αποκλειστικά ευκαιριακά. </a:t>
            </a:r>
          </a:p>
          <a:p>
            <a:pPr marL="452628" indent="-342900" algn="just">
              <a:buFont typeface="+mj-lt"/>
              <a:buAutoNum type="arabicPeriod"/>
              <a:defRPr/>
            </a:pPr>
            <a:endParaRPr lang="el-GR" sz="1400" dirty="0"/>
          </a:p>
          <a:p>
            <a:pPr marL="342900" indent="-342900" algn="just">
              <a:buFont typeface="+mj-lt"/>
              <a:buAutoNum type="arabicPeriod"/>
              <a:defRPr/>
            </a:pPr>
            <a:r>
              <a:rPr lang="el-GR" sz="1400" dirty="0"/>
              <a:t>Το </a:t>
            </a:r>
            <a:r>
              <a:rPr lang="el-GR" sz="1400" b="1" dirty="0" smtClean="0"/>
              <a:t>προσωπικό</a:t>
            </a:r>
            <a:r>
              <a:rPr lang="en-US" sz="1400" b="1" dirty="0" smtClean="0"/>
              <a:t> </a:t>
            </a:r>
            <a:r>
              <a:rPr lang="el-GR" sz="1400" b="1" dirty="0"/>
              <a:t>που ασκεί ακαδημαϊκό και ερευνητικό </a:t>
            </a:r>
            <a:r>
              <a:rPr lang="el-GR" sz="1400" b="1" dirty="0" smtClean="0"/>
              <a:t>έργο</a:t>
            </a:r>
            <a:r>
              <a:rPr lang="el-GR" sz="1400" dirty="0" smtClean="0"/>
              <a:t>, </a:t>
            </a:r>
            <a:r>
              <a:rPr lang="el-GR" sz="1400" dirty="0" smtClean="0"/>
              <a:t>το οποίο έχει </a:t>
            </a:r>
            <a:r>
              <a:rPr lang="el-GR" sz="1400" u="sng" dirty="0"/>
              <a:t>επιλεγεί - αξιολογηθεί από το Φορέα Χρηματοδότησης. </a:t>
            </a:r>
          </a:p>
          <a:p>
            <a:pPr marL="342900" indent="-342900" algn="just">
              <a:buFont typeface="+mj-lt"/>
              <a:buAutoNum type="arabicPeriod"/>
              <a:defRPr/>
            </a:pPr>
            <a:endParaRPr lang="el-GR" sz="1400" dirty="0"/>
          </a:p>
          <a:p>
            <a:pPr marL="342900" indent="-342900" algn="just">
              <a:buFont typeface="+mj-lt"/>
              <a:buAutoNum type="arabicPeriod"/>
              <a:defRPr/>
            </a:pPr>
            <a:r>
              <a:rPr lang="el-GR" sz="1400" dirty="0"/>
              <a:t>Το </a:t>
            </a:r>
            <a:r>
              <a:rPr lang="el-GR" sz="1400" b="1" dirty="0"/>
              <a:t>προσωπικό </a:t>
            </a:r>
            <a:r>
              <a:rPr lang="el-GR" sz="1400" b="1" dirty="0" smtClean="0"/>
              <a:t>που ασκεί ακαδημαϊκό </a:t>
            </a:r>
            <a:r>
              <a:rPr lang="el-GR" sz="1400" b="1" dirty="0"/>
              <a:t>και </a:t>
            </a:r>
            <a:r>
              <a:rPr lang="el-GR" sz="1400" b="1" dirty="0" smtClean="0"/>
              <a:t>ερευνητικό έργο, </a:t>
            </a:r>
            <a:r>
              <a:rPr lang="el-GR" sz="1400" dirty="0"/>
              <a:t>του οποίου  η συμμετοχή στο έργο είναι ουσιώδης για την ορθή εκτέλεσή του, </a:t>
            </a:r>
            <a:r>
              <a:rPr lang="el-GR" sz="1400" dirty="0" smtClean="0"/>
              <a:t>και η επιλογή του </a:t>
            </a:r>
            <a:r>
              <a:rPr lang="el-GR" sz="1400" u="sng" dirty="0" smtClean="0"/>
              <a:t>εγκρίνεται με </a:t>
            </a:r>
            <a:r>
              <a:rPr lang="el-GR" sz="1400" u="sng" dirty="0"/>
              <a:t>απόφαση </a:t>
            </a:r>
            <a:r>
              <a:rPr lang="el-GR" sz="1400" u="sng" dirty="0" smtClean="0"/>
              <a:t>της Επιτροπής Ερευνών</a:t>
            </a:r>
            <a:r>
              <a:rPr lang="el-GR" sz="1400" dirty="0" smtClean="0"/>
              <a:t>, κατόπιν </a:t>
            </a:r>
            <a:r>
              <a:rPr lang="el-GR" sz="1400" dirty="0"/>
              <a:t>υποβολής  αιτιολογημένου αιτήματος του Επιστημονικού </a:t>
            </a:r>
            <a:r>
              <a:rPr lang="el-GR" sz="1400" dirty="0" smtClean="0"/>
              <a:t>Υπευθύνου.</a:t>
            </a:r>
          </a:p>
          <a:p>
            <a:pPr marL="342900" indent="-342900" algn="just">
              <a:buFont typeface="+mj-lt"/>
              <a:buAutoNum type="arabicPeriod"/>
              <a:defRPr/>
            </a:pPr>
            <a:endParaRPr lang="el-GR" sz="1400" dirty="0" smtClean="0"/>
          </a:p>
          <a:p>
            <a:pPr marL="342900" indent="-342900" algn="just">
              <a:buFont typeface="+mj-lt"/>
              <a:buAutoNum type="arabicPeriod"/>
              <a:defRPr/>
            </a:pPr>
            <a:r>
              <a:rPr lang="el-GR" sz="1400" b="1" dirty="0" smtClean="0"/>
              <a:t>Προσωπικό </a:t>
            </a:r>
            <a:r>
              <a:rPr lang="el-GR" sz="1400" b="1" dirty="0"/>
              <a:t>που επιλέγεται δυνάμει ειδικής διαδικασίας</a:t>
            </a:r>
            <a:r>
              <a:rPr lang="el-GR" sz="1400" dirty="0"/>
              <a:t> σύμφωνα με την ισχύουσα νομοθεσία (π.χ. ακαδημαϊκοί υπότροφοι, διδάσκοντες σε ΠΜΣ στους οποίους ανατίθεται αυτοδύναμη διδασκαλία κλπ). </a:t>
            </a:r>
          </a:p>
          <a:p>
            <a:pPr marL="109728" indent="0">
              <a:buNone/>
            </a:pPr>
            <a:endParaRPr lang="el-GR" sz="1600" dirty="0"/>
          </a:p>
        </p:txBody>
      </p:sp>
      <p:sp>
        <p:nvSpPr>
          <p:cNvPr id="4" name="Footer Placeholder 3"/>
          <p:cNvSpPr>
            <a:spLocks noGrp="1"/>
          </p:cNvSpPr>
          <p:nvPr>
            <p:ph type="ftr" sz="quarter" idx="11"/>
          </p:nvPr>
        </p:nvSpPr>
        <p:spPr/>
        <p:txBody>
          <a:bodyPr/>
          <a:lstStyle/>
          <a:p>
            <a:r>
              <a:rPr lang="el-GR" dirty="0"/>
              <a:t>Ε.Λ.Κ.Ε. / Τμήμα </a:t>
            </a:r>
            <a:r>
              <a:rPr lang="en-US" dirty="0"/>
              <a:t> </a:t>
            </a:r>
            <a:r>
              <a:rPr lang="el-GR" dirty="0"/>
              <a:t>Λογιστηρίου και Ανθρωπίνων Πόρων </a:t>
            </a:r>
            <a:r>
              <a:rPr lang="en-US" dirty="0"/>
              <a:t> </a:t>
            </a:r>
            <a:endParaRPr lang="el-GR" dirty="0"/>
          </a:p>
          <a:p>
            <a:endParaRPr lang="el-GR" dirty="0"/>
          </a:p>
        </p:txBody>
      </p:sp>
    </p:spTree>
    <p:extLst>
      <p:ext uri="{BB962C8B-B14F-4D97-AF65-F5344CB8AC3E}">
        <p14:creationId xmlns:p14="http://schemas.microsoft.com/office/powerpoint/2010/main" val="9299856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1000"/>
                                        <p:tgtEl>
                                          <p:spTgt spid="3">
                                            <p:txEl>
                                              <p:pRg st="4" end="4"/>
                                            </p:txEl>
                                          </p:spTgt>
                                        </p:tgtEl>
                                      </p:cBhvr>
                                    </p:animEffect>
                                    <p:anim calcmode="lin" valueType="num">
                                      <p:cBhvr>
                                        <p:cTn id="2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fade">
                                      <p:cBhvr>
                                        <p:cTn id="28" dur="1000"/>
                                        <p:tgtEl>
                                          <p:spTgt spid="3">
                                            <p:txEl>
                                              <p:pRg st="6" end="6"/>
                                            </p:txEl>
                                          </p:spTgt>
                                        </p:tgtEl>
                                      </p:cBhvr>
                                    </p:animEffect>
                                    <p:anim calcmode="lin" valueType="num">
                                      <p:cBhvr>
                                        <p:cTn id="29"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Αστικό">
  <a:themeElements>
    <a:clrScheme name="Αστικό">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Αστικό">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Αστικό">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1396</TotalTime>
  <Words>1341</Words>
  <Application>Microsoft Office PowerPoint</Application>
  <PresentationFormat>On-screen Show (4:3)</PresentationFormat>
  <Paragraphs>121</Paragraphs>
  <Slides>13</Slides>
  <Notes>4</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Αστικό</vt:lpstr>
      <vt:lpstr>Η λειτουργία του ΕΛΚΕ σύμφωνα με το νέο νομοθετικό πλαίσιο  (Ν. 4485/2017)</vt:lpstr>
      <vt:lpstr>Οι σημαντικότερες αλλαγές στο πεδίο της απασχόλησης σύμφωνα με το άρθρο 64 του ν. 4485/2017 </vt:lpstr>
      <vt:lpstr>Κατηγορίες προσωπικού που δύναται να απασχοληθεί σε έργα και προγράμματα που διαχειρίζεται ο ΕΛΚΕ σύμφωνα με το άρθρο 64 του ν. 4485/2017</vt:lpstr>
      <vt:lpstr>Διαδικασία έγκρισης της απασχόλησης του προσωπικού του οικείου ΑΕΙ σε έργα ή προγράμματα του ΕΛΚΕ </vt:lpstr>
      <vt:lpstr>Διαδικασία έγκρισης της απασχόλησης του προσωπικού του οικείου ΑΕΙ σε έργα ή προγράμματα του ΕΛΚΕ </vt:lpstr>
      <vt:lpstr>Διαδικασία έγκρισης της απασχόλησης του προσωπικού του οικείου ΑΕΙ σε έργα ή προγράμματα του ΕΛΚΕ </vt:lpstr>
      <vt:lpstr>Διαδικασία έγκρισης της απασχόλησης του προσωπικού του οικείου ΑΕΙ σε έργα ή προγράμματα του ΕΛΚΕ </vt:lpstr>
      <vt:lpstr>Διαδικασία για την επιλογή κι απασχόληση πρόσθετου επιστημονικού, διοικητικού, τεχνικού και λοιπού προσωπικού, που δεν εντάσσεται στο προσωπικό του ΑΕΙ</vt:lpstr>
      <vt:lpstr>Το προσωπικό που εξαιρείται ή δύναται να απασχοληθεί χωρίς τη διενέργειας Πρόσκλησης Εκδήλωσης Ενδιαφέροντος</vt:lpstr>
      <vt:lpstr>Διαδικασία απασχόλησης προσωπικού που θα απασχοληθεί ευκαιριακά σε έργα ή προγράμματα του ΕΛΚΕ </vt:lpstr>
      <vt:lpstr>Διαδικασία απασχόλησης προσωπικού που ασκεί ακαδημαϊκό και ερευνητικό έργο (πλην της περίπτωσης που η επιλογή - αξιολόγηση του έχει γίνει από το Φορέα Χρηματοδότησης)  </vt:lpstr>
      <vt:lpstr>Γενικές Επισημάνσεις </vt:lpstr>
      <vt:lpstr>Ευχαριστούμε</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Οδηγός Διενέργειας  Εσωτερικού Ελέγχου</dc:title>
  <dc:creator>Θανάσης Φωτόπουλος</dc:creator>
  <cp:lastModifiedBy>Νάνση Κορέντζελου</cp:lastModifiedBy>
  <cp:revision>92</cp:revision>
  <dcterms:created xsi:type="dcterms:W3CDTF">2015-10-19T08:50:34Z</dcterms:created>
  <dcterms:modified xsi:type="dcterms:W3CDTF">2017-09-29T10:57:18Z</dcterms:modified>
</cp:coreProperties>
</file>