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70" r:id="rId3"/>
    <p:sldId id="280" r:id="rId4"/>
    <p:sldId id="281" r:id="rId5"/>
    <p:sldId id="282" r:id="rId6"/>
    <p:sldId id="276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45" autoAdjust="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8C26F-8378-4CF9-984D-B4D92DB819AA}" type="datetimeFigureOut">
              <a:rPr lang="el-GR" smtClean="0"/>
              <a:t>26/09/2017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021C1-993A-4512-9F7A-B583822189A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4795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816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610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35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Ορθογώνιο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Ορθογώνιο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Ορθογώνιο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Ορθογώνιο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C2376CC-40EC-4189-9DC0-81398BF5678A}" type="datetime1">
              <a:rPr lang="el-GR" smtClean="0"/>
              <a:t>26/09/2017</a:t>
            </a:fld>
            <a:endParaRPr lang="el-GR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9ABD9-46B7-491B-84FA-2E059FA1F149}" type="datetime1">
              <a:rPr lang="el-GR" smtClean="0"/>
              <a:t>26/09/2017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AE02-A746-4914-A012-38FA7EA977D4}" type="datetime1">
              <a:rPr lang="el-GR" smtClean="0"/>
              <a:t>26/09/2017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F548E-0C9B-4D45-B8CD-600A45F82885}" type="datetime1">
              <a:rPr lang="el-GR" smtClean="0"/>
              <a:t>26/09/2017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7F83-8924-44E6-B321-5285B38A7EA5}" type="datetime1">
              <a:rPr lang="el-GR" smtClean="0"/>
              <a:t>26/09/2017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1DC1-625C-4805-A10E-534DEF3777C7}" type="datetime1">
              <a:rPr lang="el-GR" smtClean="0"/>
              <a:t>26/09/2017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Θέση ημερομηνίας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59AFAA-226D-4ACE-AA61-61AF8F3211BE}" type="datetime1">
              <a:rPr lang="el-GR" smtClean="0"/>
              <a:t>26/09/2017</a:t>
            </a:fld>
            <a:endParaRPr lang="el-GR"/>
          </a:p>
        </p:txBody>
      </p:sp>
      <p:sp>
        <p:nvSpPr>
          <p:cNvPr id="27" name="Θέση αριθμού διαφάνειας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B230A3-0971-45CD-85DF-857BFFBF18AE}" type="datetime1">
              <a:rPr lang="el-GR" smtClean="0"/>
              <a:t>26/09/2017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11022-5200-44C3-B5B6-7570E9FBC901}" type="datetime1">
              <a:rPr lang="el-GR" smtClean="0"/>
              <a:t>26/09/2017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B4C7D-B841-4DE0-94EC-E92CC911607B}" type="datetime1">
              <a:rPr lang="el-GR" smtClean="0"/>
              <a:t>26/09/2017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AA41-A16C-4D05-8E95-AB52D7C56370}" type="datetime1">
              <a:rPr lang="el-GR" smtClean="0"/>
              <a:t>26/09/2017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Ορθογώνιο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Ορθογώνιο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C1C0588-3F9C-4B57-B8EF-BA09A3E98EB7}" type="datetime1">
              <a:rPr lang="el-GR" smtClean="0"/>
              <a:t>26/09/2017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l-GR" smtClean="0"/>
              <a:t>Ε.Λ.Κ.Ε. / Τμήμα Ποιότητας και Προβολής</a:t>
            </a:r>
            <a:endParaRPr lang="el-GR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D1C204-9DD2-445A-83C9-F5E5B6AA0B1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396552" y="0"/>
            <a:ext cx="3672408" cy="52849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647056" y="10954"/>
            <a:ext cx="8496944" cy="537726"/>
          </a:xfrm>
        </p:spPr>
        <p:txBody>
          <a:bodyPr/>
          <a:lstStyle/>
          <a:p>
            <a:pPr algn="r"/>
            <a:r>
              <a:rPr lang="el-GR" dirty="0" smtClean="0">
                <a:solidFill>
                  <a:schemeClr val="bg1"/>
                </a:solidFill>
              </a:rPr>
              <a:t>Ειδικός Λογαριασμός Κονδυλίων Έρευνας 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ctrTitle"/>
          </p:nvPr>
        </p:nvSpPr>
        <p:spPr>
          <a:xfrm>
            <a:off x="2987824" y="548681"/>
            <a:ext cx="5937920" cy="2880319"/>
          </a:xfrm>
        </p:spPr>
        <p:txBody>
          <a:bodyPr>
            <a:noAutofit/>
          </a:bodyPr>
          <a:lstStyle/>
          <a:p>
            <a:pPr algn="r"/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λειτουργία του ΕΛΚΕ σύμφωνα με το νέο νομοθετικό πλαίσιο </a:t>
            </a: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Ν. 4485/2017)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0" y="4725144"/>
            <a:ext cx="9188896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2800" dirty="0" smtClean="0"/>
              <a:t>Ηλεκτρονικές Υπηρεσίες Ε.Λ.Κ.Ε.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461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pPr algn="ctr"/>
            <a:r>
              <a:rPr lang="el-GR" sz="2400" b="1" u="sng" dirty="0" smtClean="0">
                <a:latin typeface="Calibri"/>
                <a:ea typeface="Calibri"/>
                <a:cs typeface="Times New Roman"/>
              </a:rPr>
              <a:t>Παρακολούθηση </a:t>
            </a:r>
            <a:r>
              <a:rPr lang="el-GR" sz="2400" b="1" u="sng" dirty="0">
                <a:latin typeface="Calibri"/>
                <a:ea typeface="Calibri"/>
                <a:cs typeface="Times New Roman"/>
              </a:rPr>
              <a:t>εκτέλεσης </a:t>
            </a:r>
            <a:r>
              <a:rPr lang="el-GR" sz="2400" b="1" u="sng" dirty="0" smtClean="0">
                <a:latin typeface="Calibri"/>
                <a:ea typeface="Calibri"/>
                <a:cs typeface="Times New Roman"/>
              </a:rPr>
              <a:t>προϋπολογισμού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l-GR" sz="2000" dirty="0" smtClean="0">
                <a:latin typeface="Calibri"/>
                <a:ea typeface="Calibri"/>
                <a:cs typeface="Times New Roman"/>
              </a:rPr>
              <a:t>Ανάγκη συμμόρφωσης σύμφωνα με τον </a:t>
            </a:r>
            <a:r>
              <a:rPr lang="el-GR" altLang="el-GR" sz="2000" dirty="0" smtClean="0">
                <a:solidFill>
                  <a:srgbClr val="000000"/>
                </a:solidFill>
                <a:latin typeface="Georgia" charset="0"/>
              </a:rPr>
              <a:t>Ν</a:t>
            </a:r>
            <a:r>
              <a:rPr lang="el-GR" altLang="el-GR" sz="2000" dirty="0">
                <a:solidFill>
                  <a:srgbClr val="000000"/>
                </a:solidFill>
                <a:latin typeface="Georgia" charset="0"/>
              </a:rPr>
              <a:t>. </a:t>
            </a:r>
            <a:r>
              <a:rPr lang="el-GR" altLang="el-GR" sz="2000" dirty="0" smtClean="0">
                <a:solidFill>
                  <a:srgbClr val="000000"/>
                </a:solidFill>
                <a:latin typeface="Georgia" charset="0"/>
              </a:rPr>
              <a:t>4485/2017.</a:t>
            </a:r>
            <a:endParaRPr lang="en-US" sz="2000" dirty="0" smtClean="0"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el-GR" sz="2000" dirty="0">
                <a:latin typeface="Calibri"/>
                <a:ea typeface="Calibri"/>
                <a:cs typeface="Times New Roman"/>
              </a:rPr>
              <a:t>Προσαρμογή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του πληροφοριακού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συστήματος</a:t>
            </a:r>
            <a:r>
              <a:rPr lang="en-US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του ΕΛΚΕ προκειμένου να παρακολουθείται η πορεία εκτέλεσης του προϋπολογισμού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καθώς και όλες οι αναμορφώσεις του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. </a:t>
            </a:r>
            <a:endParaRPr lang="el-GR" sz="2000" dirty="0">
              <a:latin typeface="Calibri"/>
              <a:ea typeface="Calibri"/>
              <a:cs typeface="Times New Roman"/>
            </a:endParaRPr>
          </a:p>
          <a:p>
            <a:pPr lvl="0" algn="just"/>
            <a:r>
              <a:rPr lang="el-GR" sz="2000" dirty="0" smtClean="0">
                <a:latin typeface="Calibri"/>
                <a:ea typeface="Calibri"/>
                <a:cs typeface="Times New Roman"/>
              </a:rPr>
              <a:t>Αναβάθμιση του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πληροφοριακού συστήματος για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την ταχύτερη και ορθότερη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παρακολούθηση των αποφάσεων ανάληψης υποχρέωσης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και δημιουργία Μητρώου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Δεσμεύσεων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.</a:t>
            </a:r>
          </a:p>
          <a:p>
            <a:pPr lvl="0" algn="just"/>
            <a:r>
              <a:rPr lang="el-GR" sz="2000" dirty="0">
                <a:latin typeface="Calibri"/>
                <a:ea typeface="Calibri"/>
                <a:cs typeface="Times New Roman"/>
              </a:rPr>
              <a:t>Θα δοθεί δυνατότητα στους ε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πιστημονικά υπεύθυνους καθώς και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στους συνεργάτες τους να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παρακολουθούν την εκτέλεση του προϋπολογισμού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των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έργων/προγραμμάτων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τους μέσω νέων λειτουργιών που θα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εισαχθούν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στην ιστοσελίδα του ΕΛΚΕ (ηλεκτρονικές υπηρεσίες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).</a:t>
            </a:r>
            <a:endParaRPr lang="el-GR" sz="2000" dirty="0" smtClean="0"/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2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pPr algn="ctr"/>
            <a:r>
              <a:rPr lang="el-GR" sz="2400" b="1" u="sng" dirty="0" smtClean="0">
                <a:latin typeface="Calibri"/>
                <a:cs typeface="Times New Roman"/>
              </a:rPr>
              <a:t>Διαδικτυακή Εφαρμογή Ηλεκτρονικής Καταχώρισης </a:t>
            </a:r>
            <a:br>
              <a:rPr lang="el-GR" sz="2400" b="1" u="sng" dirty="0" smtClean="0">
                <a:latin typeface="Calibri"/>
                <a:cs typeface="Times New Roman"/>
              </a:rPr>
            </a:br>
            <a:r>
              <a:rPr lang="el-GR" sz="2400" b="1" u="sng" dirty="0" smtClean="0">
                <a:latin typeface="Calibri"/>
                <a:cs typeface="Times New Roman"/>
              </a:rPr>
              <a:t>των Εντύπων του ΕΛΚΕ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el-GR" sz="2000" dirty="0">
                <a:latin typeface="Calibri"/>
                <a:ea typeface="Calibri"/>
                <a:cs typeface="Times New Roman"/>
              </a:rPr>
              <a:t>Ανάπτυξη από εξωτερικό συνεργάτη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διαδικτυακής εφαρμογής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η οποία θα δίνει την δυνατότητα ηλεκτρονικής καταχώρισης των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βασικότερων εντύπων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του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ΕΛΚΕ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όπως:</a:t>
            </a:r>
            <a:endParaRPr lang="el-GR" sz="2000" dirty="0">
              <a:latin typeface="Calibri"/>
              <a:ea typeface="Calibri"/>
              <a:cs typeface="Times New Roman"/>
            </a:endParaRPr>
          </a:p>
          <a:p>
            <a:pPr lvl="1" algn="just"/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Προϋπολογισμός και </a:t>
            </a:r>
            <a:r>
              <a:rPr lang="el-GR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αναμορφώσεις </a:t>
            </a:r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του</a:t>
            </a:r>
          </a:p>
          <a:p>
            <a:pPr lvl="1" algn="just"/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Συμβάσεις </a:t>
            </a:r>
            <a:r>
              <a:rPr lang="el-GR" sz="20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Προσωπικού</a:t>
            </a:r>
            <a:endParaRPr lang="el-GR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lvl="1" algn="just"/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Εντολές πληρωμής</a:t>
            </a:r>
          </a:p>
          <a:p>
            <a:pPr lvl="1" algn="just"/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Αίτημα απευθείας ανάθεσης</a:t>
            </a:r>
          </a:p>
          <a:p>
            <a:pPr lvl="1" algn="just"/>
            <a:r>
              <a:rPr lang="el-GR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Αίτημα δέσμευσης υποχρέωσης </a:t>
            </a:r>
            <a:endParaRPr lang="el-GR" sz="2000" dirty="0" smtClean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lang="el-GR" sz="2000" dirty="0" smtClean="0">
                <a:latin typeface="Calibri"/>
                <a:ea typeface="Calibri"/>
                <a:cs typeface="Times New Roman"/>
              </a:rPr>
              <a:t>Σκοπός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είναι η σταδιακή ένταξη όλων των εντύπων.</a:t>
            </a:r>
          </a:p>
          <a:p>
            <a:pPr algn="just"/>
            <a:r>
              <a:rPr lang="el-GR" sz="2000" dirty="0" smtClean="0">
                <a:latin typeface="Calibri"/>
                <a:ea typeface="Calibri"/>
                <a:cs typeface="Times New Roman"/>
              </a:rPr>
              <a:t>Διερευνάται επίσης αν </a:t>
            </a:r>
            <a:r>
              <a:rPr lang="el-GR" sz="2000" dirty="0">
                <a:latin typeface="Calibri"/>
                <a:ea typeface="Calibri"/>
                <a:cs typeface="Times New Roman"/>
              </a:rPr>
              <a:t>το πλαίσιο λειτουργίας του ΕΛΚΕ επιτρέπει την </a:t>
            </a:r>
            <a:r>
              <a:rPr lang="el-GR" sz="2000" dirty="0" smtClean="0">
                <a:latin typeface="Calibri"/>
                <a:ea typeface="Calibri"/>
                <a:cs typeface="Times New Roman"/>
              </a:rPr>
              <a:t>διακίνηση εγγράφων με χρήση ηλεκτρονικής υπογραφής.</a:t>
            </a:r>
            <a:endParaRPr lang="el-GR" sz="2000" dirty="0">
              <a:latin typeface="Calibri"/>
              <a:ea typeface="Calibri"/>
              <a:cs typeface="Times New Roman"/>
            </a:endParaRPr>
          </a:p>
          <a:p>
            <a:pPr marL="109728" indent="0" algn="just">
              <a:buNone/>
            </a:pPr>
            <a:endParaRPr lang="el-GR" sz="2000" dirty="0">
              <a:latin typeface="Calibri"/>
              <a:ea typeface="Calibri"/>
              <a:cs typeface="Times New Roman"/>
            </a:endParaRPr>
          </a:p>
          <a:p>
            <a:pPr lvl="0" algn="just"/>
            <a:endParaRPr lang="el-GR" sz="1800" dirty="0"/>
          </a:p>
          <a:p>
            <a:pPr algn="just"/>
            <a:endParaRPr lang="el-GR" sz="1800" dirty="0" smtClean="0"/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378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pPr algn="ctr"/>
            <a:r>
              <a:rPr lang="el-GR" sz="2400" b="1" u="sng" dirty="0" smtClean="0">
                <a:latin typeface="Calibri"/>
                <a:cs typeface="Times New Roman"/>
              </a:rPr>
              <a:t>Ενιαίο Μισθολόγιο</a:t>
            </a:r>
            <a:endParaRPr lang="el-G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l-GR" sz="2400" dirty="0">
                <a:latin typeface="Calibri"/>
                <a:ea typeface="Calibri"/>
                <a:cs typeface="Times New Roman"/>
              </a:rPr>
              <a:t>Σύμφωνα με την νομοθεσία οι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μηνιαίες αποδοχές συμβάσεων εργασίας ιδιωτικού δικαίου ορισμένου χρόνου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πρέπει να υπολογίζ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ο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νται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βάσει του ενιαίου μισθολογίου.</a:t>
            </a:r>
            <a:endParaRPr lang="el-GR" sz="24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el-GR" sz="2400" dirty="0" smtClean="0">
                <a:latin typeface="Calibri"/>
                <a:ea typeface="Calibri"/>
                <a:cs typeface="Times New Roman"/>
              </a:rPr>
              <a:t>Επέκταση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της εφαρμογής στο πληροφοριακό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σύστημα του ΕΛΚΕ για παρακολούθηση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της μισθοδοσίας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και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της μισθολογικής εξέλιξης κάθε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εργαζομένου με βάση το είδος της ανωτέρω σύμβασης.</a:t>
            </a:r>
            <a:endParaRPr lang="el-GR" sz="24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el-GR" sz="2400" dirty="0">
                <a:latin typeface="Calibri"/>
                <a:ea typeface="Calibri"/>
                <a:cs typeface="Times New Roman"/>
              </a:rPr>
              <a:t>Ανάπτυξη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εφαρμογής υπολογισμού μηνιαίων αποδοχών βάσει του ενιαίου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μισθολογίου στη ιστοσελίδα του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ΕΛΚΕ (ηλεκτρονικές υπηρεσίες)</a:t>
            </a:r>
            <a:endParaRPr lang="el-GR" sz="2400" dirty="0">
              <a:latin typeface="Calibri"/>
              <a:ea typeface="Calibri"/>
              <a:cs typeface="Times New Roman"/>
            </a:endParaRPr>
          </a:p>
          <a:p>
            <a:pPr lvl="0"/>
            <a:endParaRPr lang="el-GR" sz="2400" dirty="0" smtClean="0"/>
          </a:p>
          <a:p>
            <a:pPr lvl="0"/>
            <a:endParaRPr lang="el-GR" sz="2400" dirty="0"/>
          </a:p>
          <a:p>
            <a:endParaRPr lang="el-GR" sz="2400" dirty="0" smtClean="0"/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066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07288" cy="1066800"/>
          </a:xfrm>
        </p:spPr>
        <p:txBody>
          <a:bodyPr>
            <a:noAutofit/>
          </a:bodyPr>
          <a:lstStyle/>
          <a:p>
            <a:pPr algn="ctr"/>
            <a:r>
              <a:rPr lang="el-GR" sz="2400" b="1" u="sng" dirty="0" smtClean="0">
                <a:latin typeface="Calibri"/>
                <a:cs typeface="Times New Roman"/>
              </a:rPr>
              <a:t>Χρονοδιάγραμμα</a:t>
            </a:r>
            <a:endParaRPr lang="el-G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l-GR" sz="2400" dirty="0">
                <a:latin typeface="Calibri"/>
                <a:ea typeface="Calibri"/>
                <a:cs typeface="Times New Roman"/>
              </a:rPr>
              <a:t>Η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ανάπτυξη και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επέκταση τόσο του πληροφοριακού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συστήματος</a:t>
            </a:r>
            <a:r>
              <a:rPr lang="en-US" sz="24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του ΕΛΚΕ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όσο και των ηλεκτρονικών υπηρεσιών του ΕΛΚΕ βρίσκεται σε εξέλιξη.</a:t>
            </a:r>
          </a:p>
          <a:p>
            <a:pPr algn="just"/>
            <a:r>
              <a:rPr lang="el-GR" sz="2400" dirty="0">
                <a:latin typeface="Calibri"/>
                <a:ea typeface="Calibri"/>
                <a:cs typeface="Times New Roman"/>
              </a:rPr>
              <a:t>Γίνεται κάθε δυνατή προσπάθεια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προκειμένου όλες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οι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ανωτέρω εφαρμογές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να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τεθούν σε λειτουργία από 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1/1/2018.</a:t>
            </a:r>
          </a:p>
          <a:p>
            <a:pPr algn="just"/>
            <a:r>
              <a:rPr lang="el-GR" sz="2400" dirty="0">
                <a:latin typeface="Calibri"/>
                <a:ea typeface="Calibri"/>
                <a:cs typeface="Times New Roman"/>
              </a:rPr>
              <a:t>Για την εξέλιξη των διαδικασιών ανάπτυξης θα γίνεται </a:t>
            </a:r>
            <a:r>
              <a:rPr lang="el-GR" sz="2400" dirty="0" smtClean="0">
                <a:latin typeface="Calibri"/>
                <a:ea typeface="Calibri"/>
                <a:cs typeface="Times New Roman"/>
              </a:rPr>
              <a:t>σχετική ενημέρωση</a:t>
            </a:r>
            <a:r>
              <a:rPr lang="el-GR" sz="2400" dirty="0">
                <a:latin typeface="Calibri"/>
                <a:ea typeface="Calibri"/>
                <a:cs typeface="Times New Roman"/>
              </a:rPr>
              <a:t>.</a:t>
            </a:r>
            <a:endParaRPr lang="el-GR" sz="2400" dirty="0">
              <a:latin typeface="Calibri"/>
              <a:ea typeface="Calibri"/>
              <a:cs typeface="Times New Roman"/>
            </a:endParaRPr>
          </a:p>
          <a:p>
            <a:pPr marL="109728" lvl="0" indent="0">
              <a:buNone/>
            </a:pPr>
            <a:endParaRPr lang="el-GR" dirty="0"/>
          </a:p>
          <a:p>
            <a:endParaRPr lang="el-GR" dirty="0" smtClean="0"/>
          </a:p>
        </p:txBody>
      </p:sp>
      <p:sp>
        <p:nvSpPr>
          <p:cNvPr id="9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436096" y="6453336"/>
            <a:ext cx="3490664" cy="224064"/>
          </a:xfrm>
        </p:spPr>
        <p:txBody>
          <a:bodyPr/>
          <a:lstStyle/>
          <a:p>
            <a:r>
              <a:rPr lang="el-GR" sz="1100" dirty="0"/>
              <a:t>Ειδικός Λογαριασμός Κονδυλίων Έρευνας</a:t>
            </a:r>
          </a:p>
        </p:txBody>
      </p:sp>
      <p:pic>
        <p:nvPicPr>
          <p:cNvPr id="6" name="Picture 2" descr="LOGO_UOA_COL_b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93043" y="6165304"/>
            <a:ext cx="403770" cy="58106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2933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-180528" y="0"/>
            <a:ext cx="2808312" cy="404140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627785" y="548680"/>
            <a:ext cx="6490656" cy="2448272"/>
          </a:xfrm>
        </p:spPr>
        <p:txBody>
          <a:bodyPr>
            <a:noAutofit/>
          </a:bodyPr>
          <a:lstStyle/>
          <a:p>
            <a:pPr algn="ctr"/>
            <a:r>
              <a:rPr lang="el-G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Ευχαριστούμε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647056" y="10954"/>
            <a:ext cx="8496944" cy="5377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mtClean="0">
                <a:solidFill>
                  <a:schemeClr val="bg1"/>
                </a:solidFill>
              </a:rPr>
              <a:t>Ειδικός Λογαριασμός Κονδυλίων Έρευνας </a:t>
            </a:r>
            <a:endParaRPr lang="el-GR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6399157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Ημερίδα 27 </a:t>
            </a:r>
            <a:r>
              <a:rPr lang="el-GR" sz="1400" dirty="0"/>
              <a:t>Σεπτεμβρίου </a:t>
            </a:r>
            <a:r>
              <a:rPr lang="el-GR" sz="1400" dirty="0" smtClean="0"/>
              <a:t>2017 - Αμφιθέατρο </a:t>
            </a:r>
            <a:r>
              <a:rPr lang="el-GR" sz="1400" dirty="0" err="1" smtClean="0"/>
              <a:t>Καραθεοδωρή</a:t>
            </a:r>
            <a:endParaRPr lang="el-GR" sz="1400" dirty="0"/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88771"/>
              </p:ext>
            </p:extLst>
          </p:nvPr>
        </p:nvGraphicFramePr>
        <p:xfrm>
          <a:off x="395536" y="4774274"/>
          <a:ext cx="8496944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6768752"/>
              </a:tblGrid>
              <a:tr h="342039">
                <a:tc>
                  <a:txBody>
                    <a:bodyPr/>
                    <a:lstStyle/>
                    <a:p>
                      <a:r>
                        <a:rPr lang="el-GR" dirty="0" smtClean="0"/>
                        <a:t>Α. </a:t>
                      </a:r>
                      <a:r>
                        <a:rPr lang="el-GR" dirty="0" err="1" smtClean="0"/>
                        <a:t>Κονναρής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Προϊστάμενος Τμήματος Πληροφοριακών Συστημάτων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42039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42039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42039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1062</TotalTime>
  <Words>332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Αστικό</vt:lpstr>
      <vt:lpstr>Η λειτουργία του ΕΛΚΕ σύμφωνα με το νέο νομοθετικό πλαίσιο  (Ν. 4485/2017)</vt:lpstr>
      <vt:lpstr>Παρακολούθηση εκτέλεσης προϋπολογισμού</vt:lpstr>
      <vt:lpstr>Διαδικτυακή Εφαρμογή Ηλεκτρονικής Καταχώρισης  των Εντύπων του ΕΛΚΕ</vt:lpstr>
      <vt:lpstr>Ενιαίο Μισθολόγιο</vt:lpstr>
      <vt:lpstr>Χρονοδιάγραμμα</vt:lpstr>
      <vt:lpstr>Ευχαριστούμε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Οδηγός Διενέργειας  Εσωτερικού Ελέγχου</dc:title>
  <dc:creator>Θανάσης Φωτόπουλος</dc:creator>
  <cp:lastModifiedBy>Administrator</cp:lastModifiedBy>
  <cp:revision>67</cp:revision>
  <dcterms:created xsi:type="dcterms:W3CDTF">2015-10-19T08:50:34Z</dcterms:created>
  <dcterms:modified xsi:type="dcterms:W3CDTF">2017-09-26T11:02:51Z</dcterms:modified>
</cp:coreProperties>
</file>