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9" r:id="rId4"/>
    <p:sldId id="295" r:id="rId5"/>
    <p:sldId id="294" r:id="rId6"/>
    <p:sldId id="298" r:id="rId7"/>
    <p:sldId id="300" r:id="rId8"/>
    <p:sldId id="299" r:id="rId9"/>
    <p:sldId id="307" r:id="rId10"/>
    <p:sldId id="303" r:id="rId11"/>
    <p:sldId id="305" r:id="rId12"/>
    <p:sldId id="310" r:id="rId13"/>
    <p:sldId id="311" r:id="rId14"/>
    <p:sldId id="312" r:id="rId15"/>
    <p:sldId id="306" r:id="rId16"/>
    <p:sldId id="309" r:id="rId17"/>
    <p:sldId id="304" r:id="rId18"/>
    <p:sldId id="302" r:id="rId19"/>
    <p:sldId id="308" r:id="rId20"/>
    <p:sldId id="317" r:id="rId21"/>
    <p:sldId id="316" r:id="rId22"/>
    <p:sldId id="313" r:id="rId23"/>
    <p:sldId id="314" r:id="rId24"/>
    <p:sldId id="315" r:id="rId25"/>
    <p:sldId id="281" r:id="rId2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8F0"/>
    <a:srgbClr val="BDC8DB"/>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64" y="-8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FA603ECA-CD75-4278-BAD7-3E693A210032}" type="datetimeFigureOut">
              <a:rPr lang="el-GR" smtClean="0"/>
              <a:t>25/9/2017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2029518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FA603ECA-CD75-4278-BAD7-3E693A210032}" type="datetimeFigureOut">
              <a:rPr lang="el-GR" smtClean="0"/>
              <a:t>25/9/2017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542851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FA603ECA-CD75-4278-BAD7-3E693A210032}" type="datetimeFigureOut">
              <a:rPr lang="el-GR" smtClean="0"/>
              <a:t>25/9/2017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912555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6"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7" name="Rectangle 24"/>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endParaRPr lang="el-GR"/>
          </a:p>
        </p:txBody>
      </p:sp>
      <p:sp>
        <p:nvSpPr>
          <p:cNvPr id="16" name="Footer Placeholder 16"/>
          <p:cNvSpPr>
            <a:spLocks noGrp="1"/>
          </p:cNvSpPr>
          <p:nvPr>
            <p:ph type="ftr" sz="quarter" idx="11"/>
          </p:nvPr>
        </p:nvSpPr>
        <p:spPr/>
        <p:txBody>
          <a:bodyPr/>
          <a:lstStyle>
            <a:lvl1pPr>
              <a:defRPr/>
            </a:lvl1pPr>
          </a:lstStyle>
          <a:p>
            <a:pPr>
              <a:defRPr/>
            </a:pPr>
            <a:endParaRPr lang="el-GR"/>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8C20A105-FEA3-47A3-9CA6-D6049405540A}"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1867029045"/>
      </p:ext>
    </p:extLst>
  </p:cSld>
  <p:clrMapOvr>
    <a:overrideClrMapping bg1="lt1" tx1="dk1" bg2="lt2" tx2="dk2" accent1="accent1" accent2="accent2" accent3="accent3" accent4="accent4" accent5="accent5" accent6="accent6" hlink="hlink" folHlink="folHlink"/>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E6C8FB9E-92A6-4B62-9D4B-17D04AAE52F0}"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2664211091"/>
      </p:ext>
    </p:extLst>
  </p:cSld>
  <p:clrMapOvr>
    <a:overrideClrMapping bg1="lt1" tx1="dk1" bg2="lt2" tx2="dk2" accent1="accent1" accent2="accent2" accent3="accent3" accent4="accent4" accent5="accent5" accent6="accent6" hlink="hlink" folHlink="folHlink"/>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6"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7" name="Rectangle 24"/>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l-GR"/>
          </a:p>
        </p:txBody>
      </p:sp>
      <p:sp>
        <p:nvSpPr>
          <p:cNvPr id="16" name="Date Placeholder 3"/>
          <p:cNvSpPr>
            <a:spLocks noGrp="1"/>
          </p:cNvSpPr>
          <p:nvPr>
            <p:ph type="dt" sz="half" idx="11"/>
          </p:nvPr>
        </p:nvSpPr>
        <p:spPr/>
        <p:txBody>
          <a:bodyPr/>
          <a:lstStyle>
            <a:lvl1pPr>
              <a:defRPr/>
            </a:lvl1pPr>
          </a:lstStyle>
          <a:p>
            <a:pPr>
              <a:defRPr/>
            </a:pPr>
            <a:endParaRPr lang="el-GR"/>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D1AD9725-2230-4B8C-84D6-68F99D7F52ED}"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1164890585"/>
      </p:ext>
    </p:extLst>
  </p:cSld>
  <p:clrMapOvr>
    <a:overrideClrMapping bg1="lt1" tx1="dk1" bg2="lt2" tx2="dk2" accent1="accent1" accent2="accent2" accent3="accent3" accent4="accent4" accent5="accent5" accent6="accent6" hlink="hlink" folHlink="folHlink"/>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2"/>
        </a:solidFill>
        <a:effectLst/>
      </p:bgPr>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l-GR">
              <a:solidFill>
                <a:prstClr val="black"/>
              </a:solidFill>
              <a:latin typeface="Arial"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endParaRPr lang="el-GR"/>
          </a:p>
        </p:txBody>
      </p:sp>
      <p:sp>
        <p:nvSpPr>
          <p:cNvPr id="7" name="Footer Placeholder 5"/>
          <p:cNvSpPr>
            <a:spLocks noGrp="1"/>
          </p:cNvSpPr>
          <p:nvPr>
            <p:ph type="ftr" sz="quarter" idx="11"/>
          </p:nvPr>
        </p:nvSpPr>
        <p:spPr/>
        <p:txBody>
          <a:bodyPr/>
          <a:lstStyle>
            <a:lvl1pPr>
              <a:defRPr/>
            </a:lvl1pPr>
          </a:lstStyle>
          <a:p>
            <a:pPr>
              <a:defRPr/>
            </a:pPr>
            <a:endParaRPr lang="el-GR"/>
          </a:p>
        </p:txBody>
      </p:sp>
      <p:sp>
        <p:nvSpPr>
          <p:cNvPr id="8" name="Slide Number Placeholder 6"/>
          <p:cNvSpPr>
            <a:spLocks noGrp="1"/>
          </p:cNvSpPr>
          <p:nvPr>
            <p:ph type="sldNum" sz="quarter" idx="12"/>
          </p:nvPr>
        </p:nvSpPr>
        <p:spPr/>
        <p:txBody>
          <a:bodyPr/>
          <a:lstStyle>
            <a:lvl1pPr>
              <a:defRPr/>
            </a:lvl1pPr>
          </a:lstStyle>
          <a:p>
            <a:pPr>
              <a:defRPr/>
            </a:pPr>
            <a:fld id="{1B108B03-3062-4629-8766-5FE6A166833E}"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331189714"/>
      </p:ext>
    </p:extLst>
  </p:cSld>
  <p:clrMapOvr>
    <a:overrideClrMapping bg1="lt1" tx1="dk1" bg2="lt2" tx2="dk2" accent1="accent1" accent2="accent2" accent3="accent3" accent4="accent4" accent5="accent5" accent6="accent6" hlink="hlink" folHlink="folHlink"/>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2"/>
        </a:solidFill>
        <a:effectLst/>
      </p:bgPr>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l-GR">
              <a:solidFill>
                <a:prstClr val="black"/>
              </a:solidFill>
              <a:latin typeface="Arial"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9" name="Rectangle 23"/>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0"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1" name="Rectangle 25"/>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endParaRPr lang="el-GR"/>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l-GR"/>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2224362E-6AB9-441B-8338-29E2A7FBEEF6}"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447489887"/>
      </p:ext>
    </p:extLst>
  </p:cSld>
  <p:clrMapOvr>
    <a:overrideClrMapping bg1="lt1" tx1="dk1" bg2="lt2" tx2="dk2" accent1="accent1" accent2="accent2" accent3="accent3" accent4="accent4" accent5="accent5" accent6="accent6" hlink="hlink" folHlink="folHlink"/>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l-GR"/>
          </a:p>
        </p:txBody>
      </p:sp>
      <p:sp>
        <p:nvSpPr>
          <p:cNvPr id="4" name="Footer Placeholder 3"/>
          <p:cNvSpPr>
            <a:spLocks noGrp="1"/>
          </p:cNvSpPr>
          <p:nvPr>
            <p:ph type="ftr" sz="quarter" idx="11"/>
          </p:nvPr>
        </p:nvSpPr>
        <p:spPr/>
        <p:txBody>
          <a:bodyPr/>
          <a:lstStyle>
            <a:lvl1pPr>
              <a:defRPr/>
            </a:lvl1pPr>
          </a:lstStyle>
          <a:p>
            <a:pPr>
              <a:defRPr/>
            </a:pPr>
            <a:endParaRPr lang="el-GR"/>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160EA961-6887-488B-AFED-9BB5E5BF2ECA}"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1376841047"/>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4" name="Rectangle 23"/>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5"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8" name="Date Placeholder 1"/>
          <p:cNvSpPr>
            <a:spLocks noGrp="1"/>
          </p:cNvSpPr>
          <p:nvPr>
            <p:ph type="dt" sz="half" idx="10"/>
          </p:nvPr>
        </p:nvSpPr>
        <p:spPr/>
        <p:txBody>
          <a:bodyPr/>
          <a:lstStyle>
            <a:lvl1pPr>
              <a:defRPr/>
            </a:lvl1pPr>
          </a:lstStyle>
          <a:p>
            <a:pPr>
              <a:defRPr/>
            </a:pPr>
            <a:endParaRPr lang="el-GR"/>
          </a:p>
        </p:txBody>
      </p:sp>
      <p:sp>
        <p:nvSpPr>
          <p:cNvPr id="9" name="Footer Placeholder 2"/>
          <p:cNvSpPr>
            <a:spLocks noGrp="1"/>
          </p:cNvSpPr>
          <p:nvPr>
            <p:ph type="ftr" sz="quarter" idx="11"/>
          </p:nvPr>
        </p:nvSpPr>
        <p:spPr/>
        <p:txBody>
          <a:bodyPr/>
          <a:lstStyle>
            <a:lvl1pPr>
              <a:defRPr/>
            </a:lvl1pPr>
          </a:lstStyle>
          <a:p>
            <a:pPr>
              <a:defRPr/>
            </a:pPr>
            <a:endParaRPr lang="el-GR"/>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47775413-C114-4CC2-A1E4-CA4607C828B6}" type="slidenum">
              <a:rPr lang="el-GR"/>
              <a:pPr>
                <a:defRPr/>
              </a:pPr>
              <a:t>‹#›</a:t>
            </a:fld>
            <a:endParaRPr lang="el-GR"/>
          </a:p>
        </p:txBody>
      </p:sp>
    </p:spTree>
    <p:extLst>
      <p:ext uri="{BB962C8B-B14F-4D97-AF65-F5344CB8AC3E}">
        <p14:creationId xmlns:p14="http://schemas.microsoft.com/office/powerpoint/2010/main" val="2559967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7" name="Rectangle 23"/>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8" name="Rectangle 24"/>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9" name="Rectangle 25"/>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E69BD77A-BCAD-43CD-A54E-CD5580AEC421}" type="slidenum">
              <a:rPr lang="el-GR">
                <a:solidFill>
                  <a:srgbClr val="8CADAE">
                    <a:shade val="75000"/>
                  </a:srgbClr>
                </a:solidFill>
              </a:rPr>
              <a:pPr>
                <a:defRPr/>
              </a:pPr>
              <a:t>‹#›</a:t>
            </a:fld>
            <a:endParaRPr lang="el-GR">
              <a:solidFill>
                <a:srgbClr val="8CADAE">
                  <a:shade val="75000"/>
                </a:srgbClr>
              </a:solidFill>
            </a:endParaRPr>
          </a:p>
        </p:txBody>
      </p:sp>
      <p:sp>
        <p:nvSpPr>
          <p:cNvPr id="17" name="Date Placeholder 4"/>
          <p:cNvSpPr>
            <a:spLocks noGrp="1"/>
          </p:cNvSpPr>
          <p:nvPr>
            <p:ph type="dt" sz="half" idx="11"/>
          </p:nvPr>
        </p:nvSpPr>
        <p:spPr/>
        <p:txBody>
          <a:bodyPr/>
          <a:lstStyle>
            <a:lvl1pPr>
              <a:defRPr/>
            </a:lvl1pPr>
          </a:lstStyle>
          <a:p>
            <a:pPr>
              <a:defRPr/>
            </a:pPr>
            <a:endParaRPr lang="el-GR"/>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l-GR"/>
          </a:p>
        </p:txBody>
      </p:sp>
    </p:spTree>
    <p:extLst>
      <p:ext uri="{BB962C8B-B14F-4D97-AF65-F5344CB8AC3E}">
        <p14:creationId xmlns:p14="http://schemas.microsoft.com/office/powerpoint/2010/main" val="1040312739"/>
      </p:ext>
    </p:extLst>
  </p:cSld>
  <p:clrMapOvr>
    <a:overrideClrMapping bg1="lt1" tx1="dk1" bg2="lt2" tx2="dk2" accent1="accent1" accent2="accent2" accent3="accent3" accent4="accent4" accent5="accent5" accent6="accent6" hlink="hlink" folHlink="folHlink"/>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FA603ECA-CD75-4278-BAD7-3E693A210032}" type="datetimeFigureOut">
              <a:rPr lang="el-GR" smtClean="0"/>
              <a:t>25/9/2017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576546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7" name="Rectangle 23"/>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8" name="Rectangle 24"/>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9" name="Rectangle 25"/>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99073FB5-9CCD-4B5B-A6D4-C8D57BA69405}" type="slidenum">
              <a:rPr lang="el-GR">
                <a:solidFill>
                  <a:srgbClr val="8CADAE">
                    <a:shade val="75000"/>
                  </a:srgbClr>
                </a:solidFill>
              </a:rPr>
              <a:pPr>
                <a:defRPr/>
              </a:pPr>
              <a:t>‹#›</a:t>
            </a:fld>
            <a:endParaRPr lang="el-GR">
              <a:solidFill>
                <a:srgbClr val="8CADAE">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endParaRPr lang="el-GR"/>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l-GR"/>
          </a:p>
        </p:txBody>
      </p:sp>
    </p:spTree>
    <p:extLst>
      <p:ext uri="{BB962C8B-B14F-4D97-AF65-F5344CB8AC3E}">
        <p14:creationId xmlns:p14="http://schemas.microsoft.com/office/powerpoint/2010/main" val="308821737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711801C1-D9EE-40CF-AD08-94BA1CFF0B72}"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909622679"/>
      </p:ext>
    </p:extLst>
  </p:cSld>
  <p:clrMapOvr>
    <a:overrideClrMapping bg1="lt1" tx1="dk1" bg2="lt2" tx2="dk2" accent1="accent1" accent2="accent2" accent3="accent3" accent4="accent4" accent5="accent5" accent6="accent6" hlink="hlink" folHlink="folHlink"/>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6" name="Rectangle 23"/>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7"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6D40091E-50CD-42D9-BC77-FF7D57D4E386}" type="slidenum">
              <a:rPr lang="el-GR">
                <a:solidFill>
                  <a:srgbClr val="8CADAE">
                    <a:shade val="75000"/>
                  </a:srgbClr>
                </a:solidFill>
              </a:rPr>
              <a:pPr>
                <a:defRPr/>
              </a:pPr>
              <a:t>‹#›</a:t>
            </a:fld>
            <a:endParaRPr lang="el-GR">
              <a:solidFill>
                <a:srgbClr val="8CADAE">
                  <a:shade val="75000"/>
                </a:srgbClr>
              </a:solidFill>
            </a:endParaRPr>
          </a:p>
        </p:txBody>
      </p:sp>
      <p:sp>
        <p:nvSpPr>
          <p:cNvPr id="14" name="Date Placeholder 3"/>
          <p:cNvSpPr>
            <a:spLocks noGrp="1"/>
          </p:cNvSpPr>
          <p:nvPr>
            <p:ph type="dt" sz="half" idx="11"/>
          </p:nvPr>
        </p:nvSpPr>
        <p:spPr/>
        <p:txBody>
          <a:bodyPr/>
          <a:lstStyle>
            <a:lvl1pPr>
              <a:defRPr/>
            </a:lvl1pPr>
          </a:lstStyle>
          <a:p>
            <a:pPr>
              <a:defRPr/>
            </a:pPr>
            <a:endParaRPr lang="el-GR"/>
          </a:p>
        </p:txBody>
      </p:sp>
      <p:sp>
        <p:nvSpPr>
          <p:cNvPr id="15" name="Footer Placeholder 4"/>
          <p:cNvSpPr>
            <a:spLocks noGrp="1"/>
          </p:cNvSpPr>
          <p:nvPr>
            <p:ph type="ftr" sz="quarter" idx="12"/>
          </p:nvPr>
        </p:nvSpPr>
        <p:spPr/>
        <p:txBody>
          <a:bodyPr/>
          <a:lstStyle>
            <a:lvl1pPr>
              <a:defRPr/>
            </a:lvl1pPr>
          </a:lstStyle>
          <a:p>
            <a:pPr>
              <a:defRPr/>
            </a:pPr>
            <a:endParaRPr lang="el-GR"/>
          </a:p>
        </p:txBody>
      </p:sp>
    </p:spTree>
    <p:extLst>
      <p:ext uri="{BB962C8B-B14F-4D97-AF65-F5344CB8AC3E}">
        <p14:creationId xmlns:p14="http://schemas.microsoft.com/office/powerpoint/2010/main" val="3939172636"/>
      </p:ext>
    </p:extLst>
  </p:cSld>
  <p:clrMapOvr>
    <a:overrideClrMapping bg1="lt1" tx1="dk1" bg2="lt2" tx2="dk2" accent1="accent1" accent2="accent2" accent3="accent3" accent4="accent4" accent5="accent5" accent6="accent6" hlink="hlink" folHlink="folHlink"/>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l-GR"/>
          </a:p>
        </p:txBody>
      </p:sp>
      <p:sp>
        <p:nvSpPr>
          <p:cNvPr id="3" name="SmartArt Placeholder 2"/>
          <p:cNvSpPr>
            <a:spLocks noGrp="1"/>
          </p:cNvSpPr>
          <p:nvPr>
            <p:ph type="dgm" idx="1"/>
          </p:nvPr>
        </p:nvSpPr>
        <p:spPr>
          <a:xfrm>
            <a:off x="457200" y="1600200"/>
            <a:ext cx="8229600" cy="4525963"/>
          </a:xfrm>
        </p:spPr>
        <p:txBody>
          <a:bodyPr>
            <a:normAutofit/>
          </a:bodyPr>
          <a:lstStyle/>
          <a:p>
            <a:pPr lvl="0"/>
            <a:endParaRPr lang="el-GR" noProof="0" smtClean="0"/>
          </a:p>
        </p:txBody>
      </p:sp>
      <p:sp>
        <p:nvSpPr>
          <p:cNvPr id="4" name="Date Placeholder 13"/>
          <p:cNvSpPr>
            <a:spLocks noGrp="1"/>
          </p:cNvSpPr>
          <p:nvPr>
            <p:ph type="dt" sz="half" idx="10"/>
          </p:nvPr>
        </p:nvSpPr>
        <p:spPr/>
        <p:txBody>
          <a:bodyPr/>
          <a:lstStyle>
            <a:lvl1pPr>
              <a:defRPr/>
            </a:lvl1pPr>
          </a:lstStyle>
          <a:p>
            <a:pPr>
              <a:defRPr/>
            </a:pPr>
            <a:endParaRPr lang="el-GR"/>
          </a:p>
        </p:txBody>
      </p:sp>
      <p:sp>
        <p:nvSpPr>
          <p:cNvPr id="5" name="Footer Placeholder 2"/>
          <p:cNvSpPr>
            <a:spLocks noGrp="1"/>
          </p:cNvSpPr>
          <p:nvPr>
            <p:ph type="ftr" sz="quarter" idx="11"/>
          </p:nvPr>
        </p:nvSpPr>
        <p:spPr/>
        <p:txBody>
          <a:bodyPr/>
          <a:lstStyle>
            <a:lvl1pPr>
              <a:defRPr/>
            </a:lvl1pPr>
          </a:lstStyle>
          <a:p>
            <a:pPr>
              <a:defRPr/>
            </a:pPr>
            <a:endParaRPr lang="el-GR"/>
          </a:p>
        </p:txBody>
      </p:sp>
      <p:sp>
        <p:nvSpPr>
          <p:cNvPr id="6" name="Slide Number Placeholder 22"/>
          <p:cNvSpPr>
            <a:spLocks noGrp="1"/>
          </p:cNvSpPr>
          <p:nvPr>
            <p:ph type="sldNum" sz="quarter" idx="12"/>
          </p:nvPr>
        </p:nvSpPr>
        <p:spPr/>
        <p:txBody>
          <a:bodyPr/>
          <a:lstStyle>
            <a:lvl1pPr>
              <a:defRPr/>
            </a:lvl1pPr>
          </a:lstStyle>
          <a:p>
            <a:pPr>
              <a:defRPr/>
            </a:pPr>
            <a:fld id="{05960251-A230-4328-9528-2F811DDD6ACA}"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355224996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l-GR"/>
          </a:p>
        </p:txBody>
      </p:sp>
      <p:sp>
        <p:nvSpPr>
          <p:cNvPr id="3" name="Table Placeholder 2"/>
          <p:cNvSpPr>
            <a:spLocks noGrp="1"/>
          </p:cNvSpPr>
          <p:nvPr>
            <p:ph type="tbl" idx="1"/>
          </p:nvPr>
        </p:nvSpPr>
        <p:spPr>
          <a:xfrm>
            <a:off x="457200" y="1600200"/>
            <a:ext cx="8229600" cy="4525963"/>
          </a:xfrm>
        </p:spPr>
        <p:txBody>
          <a:bodyPr>
            <a:normAutofit/>
          </a:bodyPr>
          <a:lstStyle/>
          <a:p>
            <a:pPr lvl="0"/>
            <a:endParaRPr lang="el-GR" noProof="0" smtClean="0"/>
          </a:p>
        </p:txBody>
      </p:sp>
      <p:sp>
        <p:nvSpPr>
          <p:cNvPr id="4" name="Date Placeholder 13"/>
          <p:cNvSpPr>
            <a:spLocks noGrp="1"/>
          </p:cNvSpPr>
          <p:nvPr>
            <p:ph type="dt" sz="half" idx="10"/>
          </p:nvPr>
        </p:nvSpPr>
        <p:spPr/>
        <p:txBody>
          <a:bodyPr/>
          <a:lstStyle>
            <a:lvl1pPr>
              <a:defRPr/>
            </a:lvl1pPr>
          </a:lstStyle>
          <a:p>
            <a:pPr>
              <a:defRPr/>
            </a:pPr>
            <a:endParaRPr lang="el-GR"/>
          </a:p>
        </p:txBody>
      </p:sp>
      <p:sp>
        <p:nvSpPr>
          <p:cNvPr id="5" name="Footer Placeholder 2"/>
          <p:cNvSpPr>
            <a:spLocks noGrp="1"/>
          </p:cNvSpPr>
          <p:nvPr>
            <p:ph type="ftr" sz="quarter" idx="11"/>
          </p:nvPr>
        </p:nvSpPr>
        <p:spPr/>
        <p:txBody>
          <a:bodyPr/>
          <a:lstStyle>
            <a:lvl1pPr>
              <a:defRPr/>
            </a:lvl1pPr>
          </a:lstStyle>
          <a:p>
            <a:pPr>
              <a:defRPr/>
            </a:pPr>
            <a:endParaRPr lang="el-GR"/>
          </a:p>
        </p:txBody>
      </p:sp>
      <p:sp>
        <p:nvSpPr>
          <p:cNvPr id="6" name="Slide Number Placeholder 22"/>
          <p:cNvSpPr>
            <a:spLocks noGrp="1"/>
          </p:cNvSpPr>
          <p:nvPr>
            <p:ph type="sldNum" sz="quarter" idx="12"/>
          </p:nvPr>
        </p:nvSpPr>
        <p:spPr/>
        <p:txBody>
          <a:bodyPr/>
          <a:lstStyle>
            <a:lvl1pPr>
              <a:defRPr/>
            </a:lvl1pPr>
          </a:lstStyle>
          <a:p>
            <a:pPr>
              <a:defRPr/>
            </a:pPr>
            <a:fld id="{CE6B715B-7363-4436-922D-4EB18C5FF105}" type="slidenum">
              <a:rPr lang="el-GR">
                <a:solidFill>
                  <a:srgbClr val="8CADAE">
                    <a:shade val="75000"/>
                  </a:srgbClr>
                </a:solidFill>
              </a:rPr>
              <a:pPr>
                <a:defRPr/>
              </a:pPr>
              <a:t>‹#›</a:t>
            </a:fld>
            <a:endParaRPr lang="el-GR">
              <a:solidFill>
                <a:srgbClr val="8CADAE">
                  <a:shade val="75000"/>
                </a:srgbClr>
              </a:solidFill>
            </a:endParaRPr>
          </a:p>
        </p:txBody>
      </p:sp>
    </p:spTree>
    <p:extLst>
      <p:ext uri="{BB962C8B-B14F-4D97-AF65-F5344CB8AC3E}">
        <p14:creationId xmlns:p14="http://schemas.microsoft.com/office/powerpoint/2010/main" val="2797746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603ECA-CD75-4278-BAD7-3E693A210032}" type="datetimeFigureOut">
              <a:rPr lang="el-GR" smtClean="0"/>
              <a:t>25/9/2017</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1638557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FA603ECA-CD75-4278-BAD7-3E693A210032}" type="datetimeFigureOut">
              <a:rPr lang="el-GR" smtClean="0"/>
              <a:t>25/9/2017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2089182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FA603ECA-CD75-4278-BAD7-3E693A210032}" type="datetimeFigureOut">
              <a:rPr lang="el-GR" smtClean="0"/>
              <a:t>25/9/2017</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263095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FA603ECA-CD75-4278-BAD7-3E693A210032}" type="datetimeFigureOut">
              <a:rPr lang="el-GR" smtClean="0"/>
              <a:t>25/9/2017</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3881229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603ECA-CD75-4278-BAD7-3E693A210032}" type="datetimeFigureOut">
              <a:rPr lang="el-GR" smtClean="0"/>
              <a:t>25/9/2017</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2393680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603ECA-CD75-4278-BAD7-3E693A210032}" type="datetimeFigureOut">
              <a:rPr lang="el-GR" smtClean="0"/>
              <a:t>25/9/2017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2445097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603ECA-CD75-4278-BAD7-3E693A210032}" type="datetimeFigureOut">
              <a:rPr lang="el-GR" smtClean="0"/>
              <a:t>25/9/2017</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1CFFE970-EA30-419A-8D66-2C15F45B8901}" type="slidenum">
              <a:rPr lang="el-GR" smtClean="0"/>
              <a:t>‹#›</a:t>
            </a:fld>
            <a:endParaRPr lang="el-GR"/>
          </a:p>
        </p:txBody>
      </p:sp>
    </p:spTree>
    <p:extLst>
      <p:ext uri="{BB962C8B-B14F-4D97-AF65-F5344CB8AC3E}">
        <p14:creationId xmlns:p14="http://schemas.microsoft.com/office/powerpoint/2010/main" val="1958508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603ECA-CD75-4278-BAD7-3E693A210032}" type="datetimeFigureOut">
              <a:rPr lang="el-GR" smtClean="0"/>
              <a:t>25/9/2017</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FFE970-EA30-419A-8D66-2C15F45B8901}" type="slidenum">
              <a:rPr lang="el-GR" smtClean="0"/>
              <a:t>‹#›</a:t>
            </a:fld>
            <a:endParaRPr lang="el-GR"/>
          </a:p>
        </p:txBody>
      </p:sp>
    </p:spTree>
    <p:extLst>
      <p:ext uri="{BB962C8B-B14F-4D97-AF65-F5344CB8AC3E}">
        <p14:creationId xmlns:p14="http://schemas.microsoft.com/office/powerpoint/2010/main" val="1793493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2051"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2052"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2053"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en-US" altLang="el-GR" smtClean="0">
              <a:solidFill>
                <a:prstClr val="black"/>
              </a:solidFill>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fontAlgn="base">
              <a:spcBef>
                <a:spcPct val="0"/>
              </a:spcBef>
              <a:spcAft>
                <a:spcPct val="0"/>
              </a:spcAft>
              <a:defRPr/>
            </a:pPr>
            <a:endParaRPr lang="el-GR">
              <a:latin typeface="Arial" charset="0"/>
            </a:endParaRPr>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fontAlgn="base">
              <a:spcBef>
                <a:spcPct val="0"/>
              </a:spcBef>
              <a:spcAft>
                <a:spcPct val="0"/>
              </a:spcAft>
              <a:defRPr/>
            </a:pPr>
            <a:endParaRPr lang="el-GR">
              <a:latin typeface="Arial" charset="0"/>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base">
              <a:spcBef>
                <a:spcPct val="0"/>
              </a:spcBef>
              <a:spcAft>
                <a:spcPct val="0"/>
              </a:spcAft>
              <a:defRPr/>
            </a:pPr>
            <a:endParaRPr lang="en-US" dirty="0">
              <a:solidFill>
                <a:prstClr val="black"/>
              </a:solidFill>
              <a:latin typeface="Arial"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base">
              <a:spcBef>
                <a:spcPct val="0"/>
              </a:spcBef>
              <a:spcAft>
                <a:spcPct val="0"/>
              </a:spcAft>
              <a:defRPr/>
            </a:pPr>
            <a:endParaRPr lang="en-US">
              <a:solidFill>
                <a:prstClr val="black"/>
              </a:solidFill>
              <a:latin typeface="Arial"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fontAlgn="base">
              <a:spcBef>
                <a:spcPct val="0"/>
              </a:spcBef>
              <a:spcAft>
                <a:spcPct val="0"/>
              </a:spcAft>
              <a:defRPr/>
            </a:pPr>
            <a:fld id="{52CA8C4B-F222-439A-B4B2-3DE14C99B57B}" type="slidenum">
              <a:rPr lang="el-GR">
                <a:solidFill>
                  <a:srgbClr val="8CADAE">
                    <a:shade val="75000"/>
                  </a:srgbClr>
                </a:solidFill>
                <a:latin typeface="Arial" charset="0"/>
              </a:rPr>
              <a:pPr fontAlgn="base">
                <a:spcBef>
                  <a:spcPct val="0"/>
                </a:spcBef>
                <a:spcAft>
                  <a:spcPct val="0"/>
                </a:spcAft>
                <a:defRPr/>
              </a:pPr>
              <a:t>‹#›</a:t>
            </a:fld>
            <a:endParaRPr lang="el-GR">
              <a:solidFill>
                <a:srgbClr val="8CADAE">
                  <a:shade val="75000"/>
                </a:srgbClr>
              </a:solidFill>
              <a:latin typeface="Arial" charset="0"/>
            </a:endParaRPr>
          </a:p>
        </p:txBody>
      </p:sp>
      <p:sp>
        <p:nvSpPr>
          <p:cNvPr id="22"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l-GR" smtClean="0"/>
              <a:t>Click to edit Master title style</a:t>
            </a:r>
          </a:p>
        </p:txBody>
      </p:sp>
      <p:sp>
        <p:nvSpPr>
          <p:cNvPr id="13"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l-GR" smtClean="0"/>
              <a:t>Click to edit Master text styles</a:t>
            </a:r>
          </a:p>
          <a:p>
            <a:pPr lvl="1"/>
            <a:r>
              <a:rPr lang="en-US" altLang="el-GR" smtClean="0"/>
              <a:t>Second level</a:t>
            </a:r>
          </a:p>
          <a:p>
            <a:pPr lvl="2"/>
            <a:r>
              <a:rPr lang="en-US" altLang="el-GR" smtClean="0"/>
              <a:t>Third level</a:t>
            </a:r>
          </a:p>
          <a:p>
            <a:pPr lvl="3"/>
            <a:r>
              <a:rPr lang="en-US" altLang="el-GR" smtClean="0"/>
              <a:t>Fourth level</a:t>
            </a:r>
          </a:p>
          <a:p>
            <a:pPr lvl="4"/>
            <a:r>
              <a:rPr lang="en-US" altLang="el-GR" smtClean="0"/>
              <a:t>Fifth level</a:t>
            </a:r>
          </a:p>
        </p:txBody>
      </p:sp>
    </p:spTree>
    <p:extLst>
      <p:ext uri="{BB962C8B-B14F-4D97-AF65-F5344CB8AC3E}">
        <p14:creationId xmlns:p14="http://schemas.microsoft.com/office/powerpoint/2010/main" val="5316902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2000"/>
                        <p:tgtEl>
                          <p:spTgt spid="13"/>
                        </p:tgtEl>
                      </p:cBhvr>
                    </p:animEffect>
                  </p:childTnLst>
                </p:cTn>
              </p:par>
            </p:tnLst>
          </p:tmpl>
        </p:tmplLst>
      </p:bldP>
    </p:bldLst>
  </p:timing>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148064" y="5157192"/>
            <a:ext cx="3168352" cy="481608"/>
          </a:xfrm>
        </p:spPr>
        <p:txBody>
          <a:bodyPr>
            <a:noAutofit/>
          </a:bodyPr>
          <a:lstStyle/>
          <a:p>
            <a:r>
              <a:rPr lang="el-GR" sz="2000" b="1" i="1" dirty="0" smtClean="0">
                <a:solidFill>
                  <a:schemeClr val="accent2">
                    <a:lumMod val="75000"/>
                  </a:schemeClr>
                </a:solidFill>
                <a:latin typeface="Cambria" panose="02040503050406030204" pitchFamily="18" charset="0"/>
                <a:ea typeface="+mj-ea"/>
                <a:cs typeface="+mj-cs"/>
              </a:rPr>
              <a:t>Δευτέρα, 18 Σεπτεμβρίου 2017</a:t>
            </a:r>
            <a:endParaRPr lang="el-GR" sz="2000" b="1" i="1" dirty="0">
              <a:solidFill>
                <a:schemeClr val="accent2">
                  <a:lumMod val="75000"/>
                </a:schemeClr>
              </a:solidFill>
              <a:latin typeface="Cambria" panose="02040503050406030204" pitchFamily="18" charset="0"/>
              <a:ea typeface="+mj-ea"/>
              <a:cs typeface="+mj-cs"/>
            </a:endParaRPr>
          </a:p>
        </p:txBody>
      </p:sp>
      <p:pic>
        <p:nvPicPr>
          <p:cNvPr id="4" name="Picture 3" descr="LOGO_UOA b_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60648"/>
            <a:ext cx="1001712"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a:xfrm>
            <a:off x="1325240" y="422276"/>
            <a:ext cx="6828160" cy="113451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l-GR" sz="3300" dirty="0" smtClean="0">
                <a:solidFill>
                  <a:schemeClr val="accent2">
                    <a:lumMod val="75000"/>
                  </a:schemeClr>
                </a:solidFill>
                <a:latin typeface="Cambria" panose="02040503050406030204" pitchFamily="18" charset="0"/>
              </a:rPr>
              <a:t>EΘΝΙΚΟΝ ΚΑΙ ΚΑΠΟΔΙΣΤΡΙΑΚΟΝ</a:t>
            </a:r>
            <a:br>
              <a:rPr lang="el-GR" sz="3300" dirty="0" smtClean="0">
                <a:solidFill>
                  <a:schemeClr val="accent2">
                    <a:lumMod val="75000"/>
                  </a:schemeClr>
                </a:solidFill>
                <a:latin typeface="Cambria" panose="02040503050406030204" pitchFamily="18" charset="0"/>
              </a:rPr>
            </a:br>
            <a:r>
              <a:rPr lang="el-GR" sz="3300" dirty="0" smtClean="0">
                <a:solidFill>
                  <a:schemeClr val="accent2">
                    <a:lumMod val="75000"/>
                  </a:schemeClr>
                </a:solidFill>
                <a:latin typeface="Cambria" panose="02040503050406030204" pitchFamily="18" charset="0"/>
              </a:rPr>
              <a:t>ΠΑΝΕΠΙΣΤΗΜΙΟ ΑΘΗΝΩΝ</a:t>
            </a:r>
            <a:endParaRPr lang="el-GR" sz="3300" dirty="0">
              <a:solidFill>
                <a:schemeClr val="accent2">
                  <a:lumMod val="75000"/>
                </a:schemeClr>
              </a:solidFill>
              <a:latin typeface="Cambria" panose="02040503050406030204" pitchFamily="18" charset="0"/>
            </a:endParaRPr>
          </a:p>
        </p:txBody>
      </p:sp>
      <p:sp>
        <p:nvSpPr>
          <p:cNvPr id="6" name="Title 5"/>
          <p:cNvSpPr txBox="1">
            <a:spLocks noGrp="1"/>
          </p:cNvSpPr>
          <p:nvPr>
            <p:ph type="ctrTitle"/>
          </p:nvPr>
        </p:nvSpPr>
        <p:spPr>
          <a:xfrm>
            <a:off x="1187624" y="2227947"/>
            <a:ext cx="6840760" cy="2308324"/>
          </a:xfrm>
          <a:prstGeom prst="rect">
            <a:avLst/>
          </a:prstGeom>
          <a:solidFill>
            <a:srgbClr val="BDC8DB"/>
          </a:solidFill>
          <a:ln>
            <a:prstDash val="sysDash"/>
          </a:ln>
          <a:scene3d>
            <a:camera prst="orthographicFront"/>
            <a:lightRig rig="threePt" dir="t"/>
          </a:scene3d>
          <a:sp3d>
            <a:bevelT prst="relaxedInset"/>
          </a:sp3d>
        </p:spPr>
        <p:style>
          <a:lnRef idx="1">
            <a:schemeClr val="accent5"/>
          </a:lnRef>
          <a:fillRef idx="2">
            <a:schemeClr val="accent5"/>
          </a:fillRef>
          <a:effectRef idx="1">
            <a:schemeClr val="accent5"/>
          </a:effectRef>
          <a:fontRef idx="minor">
            <a:schemeClr val="dk1"/>
          </a:fontRef>
        </p:style>
        <p:txBody>
          <a:bodyPr wrap="square">
            <a:spAutoFit/>
          </a:bodyPr>
          <a:lstStyle/>
          <a:p>
            <a:pPr>
              <a:defRPr/>
            </a:pPr>
            <a:r>
              <a:rPr lang="el-GR" sz="2400" dirty="0">
                <a:solidFill>
                  <a:schemeClr val="bg2">
                    <a:lumMod val="50000"/>
                  </a:schemeClr>
                </a:solidFill>
                <a:latin typeface="Cambria" pitchFamily="18" charset="0"/>
              </a:rPr>
              <a:t>           </a:t>
            </a:r>
          </a:p>
          <a:p>
            <a:pPr>
              <a:defRPr/>
            </a:pPr>
            <a:r>
              <a:rPr lang="el-GR" sz="2400" dirty="0">
                <a:solidFill>
                  <a:schemeClr val="bg2">
                    <a:lumMod val="50000"/>
                  </a:schemeClr>
                </a:solidFill>
                <a:latin typeface="Cambria" pitchFamily="18" charset="0"/>
              </a:rPr>
              <a:t>  </a:t>
            </a:r>
            <a:r>
              <a:rPr lang="el-GR" sz="3200" dirty="0" smtClean="0">
                <a:solidFill>
                  <a:srgbClr val="FF0000"/>
                </a:solidFill>
                <a:latin typeface="Cambria" panose="02040503050406030204" pitchFamily="18" charset="0"/>
                <a:ea typeface="+mj-ea"/>
                <a:cs typeface="+mj-cs"/>
              </a:rPr>
              <a:t>ΕΝΗΜΕΡΩΣΗ ΕΝΕΡΓΕΙΩΝ ΒΕΛΤΙΩΣΗΣ ΤΗΣ </a:t>
            </a:r>
            <a:br>
              <a:rPr lang="el-GR" sz="3200" dirty="0" smtClean="0">
                <a:solidFill>
                  <a:srgbClr val="FF0000"/>
                </a:solidFill>
                <a:latin typeface="Cambria" panose="02040503050406030204" pitchFamily="18" charset="0"/>
                <a:ea typeface="+mj-ea"/>
                <a:cs typeface="+mj-cs"/>
              </a:rPr>
            </a:br>
            <a:r>
              <a:rPr lang="el-GR" sz="3200" dirty="0" smtClean="0">
                <a:solidFill>
                  <a:srgbClr val="FF0000"/>
                </a:solidFill>
                <a:latin typeface="Cambria" panose="02040503050406030204" pitchFamily="18" charset="0"/>
                <a:ea typeface="+mj-ea"/>
                <a:cs typeface="+mj-cs"/>
              </a:rPr>
              <a:t>ΛΕΙΤΟΥΡΓΙΑΣ </a:t>
            </a:r>
            <a:r>
              <a:rPr lang="el-GR" sz="3200" dirty="0">
                <a:solidFill>
                  <a:srgbClr val="FF0000"/>
                </a:solidFill>
                <a:latin typeface="Cambria" panose="02040503050406030204" pitchFamily="18" charset="0"/>
                <a:ea typeface="+mj-ea"/>
                <a:cs typeface="+mj-cs"/>
              </a:rPr>
              <a:t>ΤΟΥ </a:t>
            </a:r>
            <a:r>
              <a:rPr lang="el-GR" sz="3200" dirty="0" smtClean="0">
                <a:solidFill>
                  <a:srgbClr val="FF0000"/>
                </a:solidFill>
                <a:latin typeface="Cambria" panose="02040503050406030204" pitchFamily="18" charset="0"/>
                <a:ea typeface="+mj-ea"/>
                <a:cs typeface="+mj-cs"/>
              </a:rPr>
              <a:t>ΕΛΚΕ</a:t>
            </a:r>
            <a:endParaRPr lang="el-GR" sz="3200" dirty="0">
              <a:solidFill>
                <a:srgbClr val="FF0000"/>
              </a:solidFill>
              <a:latin typeface="Cambria" pitchFamily="18" charset="0"/>
            </a:endParaRPr>
          </a:p>
          <a:p>
            <a:pPr>
              <a:defRPr/>
            </a:pPr>
            <a:endParaRPr lang="el-GR" sz="2400" dirty="0">
              <a:solidFill>
                <a:schemeClr val="bg2">
                  <a:lumMod val="50000"/>
                </a:schemeClr>
              </a:solidFill>
              <a:latin typeface="Cambria" pitchFamily="18" charset="0"/>
            </a:endParaRPr>
          </a:p>
        </p:txBody>
      </p:sp>
    </p:spTree>
    <p:extLst>
      <p:ext uri="{BB962C8B-B14F-4D97-AF65-F5344CB8AC3E}">
        <p14:creationId xmlns:p14="http://schemas.microsoft.com/office/powerpoint/2010/main" val="8592969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υλοποιήθηκαν</a:t>
            </a:r>
            <a:endParaRPr lang="el-GR" sz="4000" dirty="0">
              <a:solidFill>
                <a:srgbClr val="FF0000"/>
              </a:solidFill>
            </a:endParaRPr>
          </a:p>
        </p:txBody>
      </p:sp>
      <p:sp>
        <p:nvSpPr>
          <p:cNvPr id="3" name="Content Placeholder 2"/>
          <p:cNvSpPr>
            <a:spLocks noGrp="1"/>
          </p:cNvSpPr>
          <p:nvPr>
            <p:ph sz="quarter" idx="1"/>
          </p:nvPr>
        </p:nvSpPr>
        <p:spPr>
          <a:xfrm>
            <a:off x="342696" y="1881336"/>
            <a:ext cx="8503920" cy="4572000"/>
          </a:xfrm>
        </p:spPr>
        <p:txBody>
          <a:bodyPr/>
          <a:lstStyle/>
          <a:p>
            <a:pPr marL="0" indent="0">
              <a:buNone/>
            </a:pPr>
            <a:r>
              <a:rPr lang="el-GR" dirty="0" smtClean="0"/>
              <a:t>4. Έγιναν μικρές βελτιώσεις στην ιστοσελίδα του Ε.Λ.Κ.Ε. Όπως η εισαγωγή των </a:t>
            </a:r>
            <a:r>
              <a:rPr lang="en-US" dirty="0" smtClean="0"/>
              <a:t>submenu</a:t>
            </a:r>
            <a:r>
              <a:rPr lang="el-GR" dirty="0" smtClean="0"/>
              <a:t> «Αναζήτηση Επιταγών» (έτσι δεν απαιτείται οι ενδιαφερόμενοι να τηλεφωνούν στον Ε.Λ.Κ.Ε. </a:t>
            </a:r>
            <a:r>
              <a:rPr lang="el-GR" dirty="0"/>
              <a:t>γ</a:t>
            </a:r>
            <a:r>
              <a:rPr lang="el-GR" dirty="0" smtClean="0"/>
              <a:t>ια να αναζητοήσουν τις επιταγές τους), «</a:t>
            </a:r>
            <a:r>
              <a:rPr lang="en-US" dirty="0" smtClean="0"/>
              <a:t>Help Desk”</a:t>
            </a:r>
            <a:r>
              <a:rPr lang="el-GR" dirty="0" smtClean="0"/>
              <a:t> (περιορίζεται ο αριθμός των τηλεφωνημάτων στα διάφορα τμήματα του ΕΛΚΕ)</a:t>
            </a:r>
            <a:r>
              <a:rPr lang="en-US" dirty="0" smtClean="0"/>
              <a:t>, </a:t>
            </a:r>
            <a:r>
              <a:rPr lang="el-GR" dirty="0" smtClean="0"/>
              <a:t>και η τοποθέτηση σε εμφανέστερη θέση του </a:t>
            </a:r>
            <a:r>
              <a:rPr lang="en-US" dirty="0" smtClean="0"/>
              <a:t>submenu</a:t>
            </a:r>
            <a:r>
              <a:rPr lang="el-GR" dirty="0" smtClean="0"/>
              <a:t> «Αξιολόγηση»</a:t>
            </a:r>
          </a:p>
          <a:p>
            <a:pPr marL="0" indent="0">
              <a:buNone/>
            </a:pPr>
            <a:r>
              <a:rPr lang="el-GR" dirty="0" smtClean="0"/>
              <a:t>Απαιτούνται ακόμα περισσότερα τα οποία θα περιγραφούν παρακάτω.</a:t>
            </a:r>
            <a:endParaRPr lang="el-GR" dirty="0"/>
          </a:p>
        </p:txBody>
      </p:sp>
    </p:spTree>
    <p:extLst>
      <p:ext uri="{BB962C8B-B14F-4D97-AF65-F5344CB8AC3E}">
        <p14:creationId xmlns:p14="http://schemas.microsoft.com/office/powerpoint/2010/main" val="37260978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Επιπλέον προτάσεις για την ιστοσελίδα</a:t>
            </a:r>
            <a:endParaRPr lang="el-GR" sz="4000" dirty="0">
              <a:solidFill>
                <a:srgbClr val="FF0000"/>
              </a:solidFill>
            </a:endParaRPr>
          </a:p>
        </p:txBody>
      </p:sp>
      <p:sp>
        <p:nvSpPr>
          <p:cNvPr id="3" name="Content Placeholder 2"/>
          <p:cNvSpPr>
            <a:spLocks noGrp="1"/>
          </p:cNvSpPr>
          <p:nvPr>
            <p:ph sz="quarter" idx="1"/>
          </p:nvPr>
        </p:nvSpPr>
        <p:spPr>
          <a:xfrm>
            <a:off x="342696" y="1484784"/>
            <a:ext cx="8503920" cy="4572000"/>
          </a:xfrm>
        </p:spPr>
        <p:txBody>
          <a:bodyPr/>
          <a:lstStyle/>
          <a:p>
            <a:pPr marL="0" indent="0">
              <a:buNone/>
            </a:pPr>
            <a:r>
              <a:rPr lang="el-GR" dirty="0" smtClean="0"/>
              <a:t>4. Σχετικά με την ιστοσελίδα προτείνονται οι κάτωθι επιπλέον αλλαγές:</a:t>
            </a:r>
          </a:p>
          <a:p>
            <a:pPr marL="0" indent="0">
              <a:buNone/>
            </a:pPr>
            <a:r>
              <a:rPr lang="el-GR" dirty="0"/>
              <a:t>Στο κάθετο Menu ο τίτλος "Ηλεκτρονικές Υπηρεσίες" προτείνεται  να αλλάξει και να δημιουργηθούν 2 νέοι τίτλοι: α) Είσοδος μελών Πανεπιστημίου και β) Είσοδος προμηθευτών. Στην 2η περίπτωση προτείνεται να δίνεται η δυνατότητα στους προμηθευτές να κάνουν </a:t>
            </a:r>
            <a:r>
              <a:rPr lang="el-GR" dirty="0" smtClean="0"/>
              <a:t>εγγραφή και να εισάγουν όλα τα στοιχεία που χρειάζεται ο Ε.Λ.Κ.Ε.. Έτσι </a:t>
            </a:r>
            <a:r>
              <a:rPr lang="el-GR" dirty="0"/>
              <a:t>μπορεί να δημιουργηθεί ένα αρχείο προμηθευτών το οποίο θα είναι πολύ χρήσιμο όταν περάσουμε στην ηλεκτρονική διαχείριση.</a:t>
            </a:r>
            <a:endParaRPr lang="el-GR" dirty="0" smtClean="0"/>
          </a:p>
        </p:txBody>
      </p:sp>
    </p:spTree>
    <p:extLst>
      <p:ext uri="{BB962C8B-B14F-4D97-AF65-F5344CB8AC3E}">
        <p14:creationId xmlns:p14="http://schemas.microsoft.com/office/powerpoint/2010/main" val="106505339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a:solidFill>
                  <a:srgbClr val="FF0000"/>
                </a:solidFill>
              </a:rPr>
              <a:t>Επιπλέον προτάσεις για την ιστοσελίδα</a:t>
            </a:r>
          </a:p>
        </p:txBody>
      </p:sp>
      <p:sp>
        <p:nvSpPr>
          <p:cNvPr id="3" name="Content Placeholder 2"/>
          <p:cNvSpPr>
            <a:spLocks noGrp="1"/>
          </p:cNvSpPr>
          <p:nvPr>
            <p:ph sz="quarter" idx="1"/>
          </p:nvPr>
        </p:nvSpPr>
        <p:spPr>
          <a:xfrm>
            <a:off x="342696" y="1412776"/>
            <a:ext cx="8503920" cy="4572000"/>
          </a:xfrm>
        </p:spPr>
        <p:txBody>
          <a:bodyPr/>
          <a:lstStyle/>
          <a:p>
            <a:pPr marL="0" indent="0">
              <a:buNone/>
            </a:pPr>
            <a:r>
              <a:rPr lang="el-GR" dirty="0" smtClean="0"/>
              <a:t>4. Σχετικά με την ιστοσελίδα προτείνονται οι κάτωθι επιπλέον αλλαγές:</a:t>
            </a:r>
          </a:p>
          <a:p>
            <a:pPr marL="0" indent="0">
              <a:buNone/>
            </a:pPr>
            <a:r>
              <a:rPr lang="el-GR" dirty="0" smtClean="0"/>
              <a:t>Στο </a:t>
            </a:r>
            <a:r>
              <a:rPr lang="el-GR" dirty="0"/>
              <a:t>κάθετο Menu </a:t>
            </a:r>
            <a:r>
              <a:rPr lang="el-GR" dirty="0" smtClean="0"/>
              <a:t>να </a:t>
            </a:r>
            <a:r>
              <a:rPr lang="el-GR" dirty="0"/>
              <a:t>διαγραφεί ο τίτλος "Είσοδος στην </a:t>
            </a:r>
            <a:r>
              <a:rPr lang="el-GR" dirty="0" smtClean="0"/>
              <a:t>Υπηρεσία»</a:t>
            </a:r>
          </a:p>
          <a:p>
            <a:pPr marL="0" indent="0">
              <a:buNone/>
            </a:pPr>
            <a:r>
              <a:rPr lang="el-GR" dirty="0" smtClean="0"/>
              <a:t>Να </a:t>
            </a:r>
            <a:r>
              <a:rPr lang="el-GR" dirty="0"/>
              <a:t>εισαχθεί στο Menu αλλά και σε άλλη εμφανή θέση ο τίτλος "Συχνές Ερωτήσεις"</a:t>
            </a:r>
          </a:p>
          <a:p>
            <a:pPr marL="0" indent="0">
              <a:buNone/>
            </a:pPr>
            <a:r>
              <a:rPr lang="el-GR" dirty="0"/>
              <a:t>Ν</a:t>
            </a:r>
            <a:r>
              <a:rPr lang="el-GR" dirty="0" smtClean="0"/>
              <a:t>α </a:t>
            </a:r>
            <a:r>
              <a:rPr lang="el-GR" dirty="0"/>
              <a:t>εισαχθεί στο Menu ο τίτλος "Βελτίωση λειτουργίας ΕΛΚΕ" που θα έχει 2 υπότιτλους α) "Καταγραφή προβλημάτων" και β) "Προτάσεις". Σε αυτούς του υπότιτλους μέλη ΔΕΠ και υπάλληλοι του ΕΛΚΕ θα μπορούν να στέλνουν ερωτήσεις και να καταγράφουν προβλήματα αλλά και τις προτάσεις τους. </a:t>
            </a:r>
          </a:p>
        </p:txBody>
      </p:sp>
    </p:spTree>
    <p:extLst>
      <p:ext uri="{BB962C8B-B14F-4D97-AF65-F5344CB8AC3E}">
        <p14:creationId xmlns:p14="http://schemas.microsoft.com/office/powerpoint/2010/main" val="2903967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a:solidFill>
                  <a:srgbClr val="FF0000"/>
                </a:solidFill>
              </a:rPr>
              <a:t>Επιπλέον προτάσεις για την ιστοσελίδα</a:t>
            </a:r>
          </a:p>
        </p:txBody>
      </p:sp>
      <p:sp>
        <p:nvSpPr>
          <p:cNvPr id="3" name="Content Placeholder 2"/>
          <p:cNvSpPr>
            <a:spLocks noGrp="1"/>
          </p:cNvSpPr>
          <p:nvPr>
            <p:ph sz="quarter" idx="1"/>
          </p:nvPr>
        </p:nvSpPr>
        <p:spPr>
          <a:xfrm>
            <a:off x="342696" y="1665312"/>
            <a:ext cx="8503920" cy="4572000"/>
          </a:xfrm>
        </p:spPr>
        <p:txBody>
          <a:bodyPr/>
          <a:lstStyle/>
          <a:p>
            <a:pPr marL="0" indent="0">
              <a:buNone/>
            </a:pPr>
            <a:r>
              <a:rPr lang="el-GR" dirty="0" smtClean="0"/>
              <a:t>4. Σχετικά με την ιστοσελίδα προτείνονται οι κάτωθι επιπλέον αλλαγές:</a:t>
            </a:r>
          </a:p>
          <a:p>
            <a:pPr marL="0" indent="0">
              <a:buNone/>
            </a:pPr>
            <a:r>
              <a:rPr lang="el-GR" dirty="0"/>
              <a:t>Όλες οι αποφάσεις της Επιτροπής Ερευνών, της Συγκλήτου και του Πρύτανη σχετικά με τις διαδικασίες που πρέπει να ακολουθούνται στον ΕΛΚΕ για ορισμένα ειδικά θέματα προτείνεται  να αναρτηθούν με ξεκάθαρους τίτλους κάτω από το Menu "Οδηγός χρηματοδότησης και διαχείρισης"</a:t>
            </a:r>
          </a:p>
        </p:txBody>
      </p:sp>
    </p:spTree>
    <p:extLst>
      <p:ext uri="{BB962C8B-B14F-4D97-AF65-F5344CB8AC3E}">
        <p14:creationId xmlns:p14="http://schemas.microsoft.com/office/powerpoint/2010/main" val="341392459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υλοποιήθηκαν</a:t>
            </a:r>
            <a:endParaRPr lang="el-GR" sz="4000" dirty="0">
              <a:solidFill>
                <a:srgbClr val="FF0000"/>
              </a:solidFill>
            </a:endParaRPr>
          </a:p>
        </p:txBody>
      </p:sp>
      <p:sp>
        <p:nvSpPr>
          <p:cNvPr id="3" name="Content Placeholder 2"/>
          <p:cNvSpPr>
            <a:spLocks noGrp="1"/>
          </p:cNvSpPr>
          <p:nvPr>
            <p:ph sz="quarter" idx="1"/>
          </p:nvPr>
        </p:nvSpPr>
        <p:spPr>
          <a:xfrm>
            <a:off x="342696" y="1484784"/>
            <a:ext cx="8503920" cy="4572000"/>
          </a:xfrm>
        </p:spPr>
        <p:txBody>
          <a:bodyPr/>
          <a:lstStyle/>
          <a:p>
            <a:pPr marL="0" indent="0">
              <a:buNone/>
            </a:pPr>
            <a:r>
              <a:rPr lang="el-GR" dirty="0"/>
              <a:t>5</a:t>
            </a:r>
            <a:r>
              <a:rPr lang="el-GR" dirty="0" smtClean="0"/>
              <a:t>. Ηλεκτρονική διαχείριση: </a:t>
            </a:r>
          </a:p>
          <a:p>
            <a:pPr marL="0" indent="0">
              <a:buNone/>
            </a:pPr>
            <a:r>
              <a:rPr lang="el-GR" dirty="0" smtClean="0"/>
              <a:t>α) ηλεκτρονική ενημέρωση των μελών ΔΕΠ και προμηθευτών σχετικά με τις πληρωμές τους </a:t>
            </a:r>
          </a:p>
          <a:p>
            <a:pPr marL="0" indent="0">
              <a:buNone/>
            </a:pPr>
            <a:r>
              <a:rPr lang="el-GR" dirty="0" smtClean="0"/>
              <a:t>β</a:t>
            </a:r>
            <a:r>
              <a:rPr lang="el-GR" dirty="0"/>
              <a:t>) </a:t>
            </a:r>
            <a:r>
              <a:rPr lang="el-GR" dirty="0" smtClean="0"/>
              <a:t>ανάπτυξη web εφαρμογής </a:t>
            </a:r>
            <a:r>
              <a:rPr lang="el-GR" dirty="0"/>
              <a:t>για την έκδοση αποδείξεων </a:t>
            </a:r>
            <a:r>
              <a:rPr lang="el-GR" dirty="0" smtClean="0"/>
              <a:t>είσπραξης, </a:t>
            </a:r>
          </a:p>
          <a:p>
            <a:pPr marL="0" indent="0">
              <a:buNone/>
            </a:pPr>
            <a:r>
              <a:rPr lang="el-GR" dirty="0" smtClean="0"/>
              <a:t>γ) εμφάνιση περισσότερων στοιχείων στις ηλεκτρονικές καρτέλες των προγραμμάτων και </a:t>
            </a:r>
          </a:p>
          <a:p>
            <a:pPr marL="0" indent="0">
              <a:buNone/>
            </a:pPr>
            <a:r>
              <a:rPr lang="el-GR" dirty="0" smtClean="0"/>
              <a:t>δ) σε εξέλιξη βρίσκεται η ανάπτυξη εφαρμογής για την ηλεκτρονική συμπλήρωση εγγραφών</a:t>
            </a:r>
          </a:p>
          <a:p>
            <a:pPr marL="0" indent="0">
              <a:buNone/>
            </a:pPr>
            <a:r>
              <a:rPr lang="el-GR" dirty="0" smtClean="0"/>
              <a:t>Απαιτούνται ακόμα περισσότερα τα οποία θα περιγραφούν παρακάτω.</a:t>
            </a:r>
            <a:endParaRPr lang="el-GR" dirty="0"/>
          </a:p>
        </p:txBody>
      </p:sp>
    </p:spTree>
    <p:extLst>
      <p:ext uri="{BB962C8B-B14F-4D97-AF65-F5344CB8AC3E}">
        <p14:creationId xmlns:p14="http://schemas.microsoft.com/office/powerpoint/2010/main" val="412830175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Εκκρεμή θέματα σχετικά με την Ηλεκτρονική Διαχείριση</a:t>
            </a:r>
            <a:endParaRPr lang="el-GR" sz="4000" dirty="0">
              <a:solidFill>
                <a:srgbClr val="FF0000"/>
              </a:solidFill>
            </a:endParaRPr>
          </a:p>
        </p:txBody>
      </p:sp>
      <p:sp>
        <p:nvSpPr>
          <p:cNvPr id="3" name="Content Placeholder 2"/>
          <p:cNvSpPr>
            <a:spLocks noGrp="1"/>
          </p:cNvSpPr>
          <p:nvPr>
            <p:ph sz="quarter" idx="1"/>
          </p:nvPr>
        </p:nvSpPr>
        <p:spPr>
          <a:xfrm>
            <a:off x="342696" y="1881336"/>
            <a:ext cx="8503920" cy="4572000"/>
          </a:xfrm>
        </p:spPr>
        <p:txBody>
          <a:bodyPr/>
          <a:lstStyle/>
          <a:p>
            <a:pPr marL="0" indent="0">
              <a:buNone/>
            </a:pPr>
            <a:r>
              <a:rPr lang="el-GR" dirty="0"/>
              <a:t>5</a:t>
            </a:r>
            <a:r>
              <a:rPr lang="el-GR" dirty="0" smtClean="0"/>
              <a:t>. Σχετικά με την ηλεκτρονική διαχείριση απομένουν: α</a:t>
            </a:r>
            <a:r>
              <a:rPr lang="el-GR" dirty="0"/>
              <a:t>) </a:t>
            </a:r>
            <a:r>
              <a:rPr lang="el-GR" dirty="0" smtClean="0"/>
              <a:t>η ηλεκτρονική </a:t>
            </a:r>
            <a:r>
              <a:rPr lang="el-GR" dirty="0"/>
              <a:t>ενημέρωση των ενδιαφερομένων για την πορεία των αιτημάτων τους στον ΕΛΚΕ ή τυχόν προβλημάτων και ελλείψεων στα δικαιολογητικά τους,</a:t>
            </a:r>
          </a:p>
          <a:p>
            <a:pPr marL="0" indent="0">
              <a:buNone/>
            </a:pPr>
            <a:r>
              <a:rPr lang="el-GR" dirty="0"/>
              <a:t>β) </a:t>
            </a:r>
            <a:r>
              <a:rPr lang="el-GR" dirty="0" smtClean="0"/>
              <a:t>η ηλεκτρονική ενημέρωση </a:t>
            </a:r>
            <a:r>
              <a:rPr lang="el-GR" dirty="0"/>
              <a:t>κάθε ενδιαφερομένου ότι έχει υπογραφεί το έγγραφο που έχει κατατεθεί στον ΕΛΚΕ μέσω e-mail</a:t>
            </a:r>
          </a:p>
          <a:p>
            <a:pPr marL="0" indent="0">
              <a:buNone/>
            </a:pPr>
            <a:r>
              <a:rPr lang="el-GR" dirty="0"/>
              <a:t>γ</a:t>
            </a:r>
            <a:r>
              <a:rPr lang="el-GR" dirty="0" smtClean="0"/>
              <a:t>) ολοκλήρωση της ανάπτυξης εφαρμογής για την ηλεκτρονική συμπλήρωση εγγραφών</a:t>
            </a:r>
          </a:p>
          <a:p>
            <a:pPr marL="0" indent="0">
              <a:buNone/>
            </a:pPr>
            <a:endParaRPr lang="el-GR" dirty="0"/>
          </a:p>
        </p:txBody>
      </p:sp>
    </p:spTree>
    <p:extLst>
      <p:ext uri="{BB962C8B-B14F-4D97-AF65-F5344CB8AC3E}">
        <p14:creationId xmlns:p14="http://schemas.microsoft.com/office/powerpoint/2010/main" val="420691637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υλοποιήθηκαν</a:t>
            </a:r>
            <a:endParaRPr lang="el-GR" sz="4000" dirty="0">
              <a:solidFill>
                <a:srgbClr val="FF0000"/>
              </a:solidFill>
            </a:endParaRPr>
          </a:p>
        </p:txBody>
      </p:sp>
      <p:sp>
        <p:nvSpPr>
          <p:cNvPr id="3" name="Content Placeholder 2"/>
          <p:cNvSpPr>
            <a:spLocks noGrp="1"/>
          </p:cNvSpPr>
          <p:nvPr>
            <p:ph sz="quarter" idx="1"/>
          </p:nvPr>
        </p:nvSpPr>
        <p:spPr>
          <a:xfrm>
            <a:off x="342696" y="1881336"/>
            <a:ext cx="8503920" cy="4572000"/>
          </a:xfrm>
        </p:spPr>
        <p:txBody>
          <a:bodyPr/>
          <a:lstStyle/>
          <a:p>
            <a:pPr marL="0" indent="0">
              <a:buNone/>
            </a:pPr>
            <a:r>
              <a:rPr lang="el-GR" dirty="0" smtClean="0"/>
              <a:t>6. </a:t>
            </a:r>
            <a:r>
              <a:rPr lang="el-GR" dirty="0"/>
              <a:t>Πληρωμές μέσω </a:t>
            </a:r>
            <a:r>
              <a:rPr lang="en-US" dirty="0" err="1"/>
              <a:t>ebanking</a:t>
            </a:r>
            <a:r>
              <a:rPr lang="el-GR" dirty="0"/>
              <a:t> και περιορισμό της ανάγκης για παραλαβή των επιταγών από τον χώρο του Ε.Λ.Κ.Ε. </a:t>
            </a:r>
            <a:endParaRPr lang="el-GR" dirty="0" smtClean="0"/>
          </a:p>
          <a:p>
            <a:pPr marL="0" indent="0">
              <a:buNone/>
            </a:pPr>
            <a:r>
              <a:rPr lang="el-GR" dirty="0" smtClean="0"/>
              <a:t>7. Δημιουργήθηκε από τον Ε.Λ.Κ.Ε. κατάλογος </a:t>
            </a:r>
            <a:r>
              <a:rPr lang="el-GR" dirty="0"/>
              <a:t>συχνών ερωτήσεων. Έχει γίνει η </a:t>
            </a:r>
            <a:r>
              <a:rPr lang="el-GR" dirty="0" smtClean="0"/>
              <a:t>επεξεργασία </a:t>
            </a:r>
            <a:r>
              <a:rPr lang="el-GR" dirty="0"/>
              <a:t>από μέλη της επιτροπής (Γκιμήσης, Πουλος, Θωμαΐδης, Κατσούγιαννη, Ευθυμιόπουλος) και παραδόθηκε στον Ε.Λ.Κ.Ε. για έλεγχο, έγκριση από τον κ Σφηκόπουλο και ανάρτηση στην ιστοσελίδα. Υπάρχει δυνατότητα να αναρτηθεί στο άμεσο μέλλον </a:t>
            </a:r>
          </a:p>
        </p:txBody>
      </p:sp>
    </p:spTree>
    <p:extLst>
      <p:ext uri="{BB962C8B-B14F-4D97-AF65-F5344CB8AC3E}">
        <p14:creationId xmlns:p14="http://schemas.microsoft.com/office/powerpoint/2010/main" val="59816942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προωθήθηκαν</a:t>
            </a:r>
            <a:endParaRPr lang="el-GR" sz="4000" dirty="0">
              <a:solidFill>
                <a:srgbClr val="FF0000"/>
              </a:solidFill>
            </a:endParaRPr>
          </a:p>
        </p:txBody>
      </p:sp>
      <p:sp>
        <p:nvSpPr>
          <p:cNvPr id="3" name="Content Placeholder 2"/>
          <p:cNvSpPr>
            <a:spLocks noGrp="1"/>
          </p:cNvSpPr>
          <p:nvPr>
            <p:ph sz="quarter" idx="1"/>
          </p:nvPr>
        </p:nvSpPr>
        <p:spPr>
          <a:xfrm>
            <a:off x="282584" y="1556792"/>
            <a:ext cx="8621792" cy="4572000"/>
          </a:xfrm>
        </p:spPr>
        <p:txBody>
          <a:bodyPr/>
          <a:lstStyle/>
          <a:p>
            <a:pPr marL="0" indent="0">
              <a:buNone/>
            </a:pPr>
            <a:r>
              <a:rPr lang="el-GR" dirty="0" smtClean="0"/>
              <a:t>8. Εχει γίνει επεξεργασία του Οδηγού </a:t>
            </a:r>
            <a:r>
              <a:rPr lang="el-GR" dirty="0"/>
              <a:t>Χρηματοδότησης </a:t>
            </a:r>
            <a:r>
              <a:rPr lang="el-GR" dirty="0" smtClean="0"/>
              <a:t>από ομάδες </a:t>
            </a:r>
            <a:r>
              <a:rPr lang="el-GR" dirty="0"/>
              <a:t>εργασίας με υπαλλήλους του Ε.Λ.Κ.Ε. παρουσία και της Γραμματέως της κ </a:t>
            </a:r>
            <a:r>
              <a:rPr lang="el-GR" dirty="0" smtClean="0"/>
              <a:t>Καφετζή αλλά και ανεξάρτητα από ομάδες εργασίας της Επιτροπής.</a:t>
            </a:r>
          </a:p>
          <a:p>
            <a:pPr marL="0" indent="0">
              <a:buNone/>
            </a:pPr>
            <a:r>
              <a:rPr lang="el-GR" dirty="0" smtClean="0"/>
              <a:t>Έχει γίνει αποδελτίωση των νέων νόμων και η εισαγωγή τους στον οδηγό</a:t>
            </a:r>
          </a:p>
          <a:p>
            <a:pPr marL="0" indent="0">
              <a:buNone/>
            </a:pPr>
            <a:r>
              <a:rPr lang="el-GR" dirty="0" smtClean="0"/>
              <a:t>Απαιτείται ακόμα πολύ εργασία και πρέπει να εκμεταλευτούμε την υπάρχουσα προεργασία και να αναλάβουμε την πρωτοβουλία για την υλοποίηση της απόφασης της συνόδου των πρυτάνεων για σύνταξη ενός οδηγού χρηματοδότησης για όλα τα πανεπιστήμια</a:t>
            </a:r>
            <a:endParaRPr lang="el-GR" dirty="0"/>
          </a:p>
        </p:txBody>
      </p:sp>
    </p:spTree>
    <p:extLst>
      <p:ext uri="{BB962C8B-B14F-4D97-AF65-F5344CB8AC3E}">
        <p14:creationId xmlns:p14="http://schemas.microsoft.com/office/powerpoint/2010/main" val="241477190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προωθήθηκαν</a:t>
            </a:r>
            <a:endParaRPr lang="el-GR" sz="4000" dirty="0">
              <a:solidFill>
                <a:srgbClr val="FF0000"/>
              </a:solidFill>
            </a:endParaRPr>
          </a:p>
        </p:txBody>
      </p:sp>
      <p:sp>
        <p:nvSpPr>
          <p:cNvPr id="3" name="Content Placeholder 2"/>
          <p:cNvSpPr>
            <a:spLocks noGrp="1"/>
          </p:cNvSpPr>
          <p:nvPr>
            <p:ph sz="quarter" idx="1"/>
          </p:nvPr>
        </p:nvSpPr>
        <p:spPr>
          <a:xfrm>
            <a:off x="282584" y="1556792"/>
            <a:ext cx="8621792" cy="4572000"/>
          </a:xfrm>
        </p:spPr>
        <p:txBody>
          <a:bodyPr/>
          <a:lstStyle/>
          <a:p>
            <a:pPr marL="0" indent="0">
              <a:buNone/>
            </a:pPr>
            <a:r>
              <a:rPr lang="el-GR" dirty="0" smtClean="0"/>
              <a:t>9&amp;10. </a:t>
            </a:r>
            <a:endParaRPr lang="en-US" dirty="0" smtClean="0"/>
          </a:p>
          <a:p>
            <a:pPr marL="0" indent="0">
              <a:buNone/>
            </a:pPr>
            <a:r>
              <a:rPr lang="el-GR" dirty="0" smtClean="0"/>
              <a:t>Έγινε κατηγοριοποίηση </a:t>
            </a:r>
            <a:r>
              <a:rPr lang="el-GR" dirty="0"/>
              <a:t>των δαπανών σε ομοειδείς και μη </a:t>
            </a:r>
            <a:r>
              <a:rPr lang="el-GR" dirty="0" smtClean="0"/>
              <a:t>ομοειδείς. Και με βάση αυτό δημιουργήθηκε νέο έντυπο προϋπολογισμού. Μάλιστα η Επιτροπή έχει ήδη προτείνει στον ΕΛΚΕ επιπλέον αλλαγές σε αυτό το έντυπο για να είναι περισσότερο εμφανές πως πρέπει να συμπληρώνεται αλλά και για να συμπεριληφθούν επιμέρους υποκατηγορίες όπως πχ υπηρεσίες για έκδοση και διατήρηση </a:t>
            </a:r>
            <a:r>
              <a:rPr lang="en-US" dirty="0" smtClean="0"/>
              <a:t>ISO</a:t>
            </a:r>
            <a:endParaRPr lang="el-GR" dirty="0"/>
          </a:p>
        </p:txBody>
      </p:sp>
    </p:spTree>
    <p:extLst>
      <p:ext uri="{BB962C8B-B14F-4D97-AF65-F5344CB8AC3E}">
        <p14:creationId xmlns:p14="http://schemas.microsoft.com/office/powerpoint/2010/main" val="335151944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600" dirty="0">
                <a:solidFill>
                  <a:srgbClr val="FF0000"/>
                </a:solidFill>
              </a:rPr>
              <a:t>Θέματα που προωθήθηκαν</a:t>
            </a:r>
            <a:endParaRPr lang="el-GR" dirty="0"/>
          </a:p>
        </p:txBody>
      </p:sp>
      <p:sp>
        <p:nvSpPr>
          <p:cNvPr id="3" name="Content Placeholder 2"/>
          <p:cNvSpPr>
            <a:spLocks noGrp="1"/>
          </p:cNvSpPr>
          <p:nvPr>
            <p:ph sz="quarter" idx="1"/>
          </p:nvPr>
        </p:nvSpPr>
        <p:spPr/>
        <p:txBody>
          <a:bodyPr/>
          <a:lstStyle/>
          <a:p>
            <a:r>
              <a:rPr lang="el-GR" dirty="0" smtClean="0"/>
              <a:t>Βελτιώθηκε η κατανόηση των λειτουργιών του Ε.Λ.Κ.Ε. </a:t>
            </a:r>
            <a:r>
              <a:rPr lang="el-GR" dirty="0"/>
              <a:t>α</a:t>
            </a:r>
            <a:r>
              <a:rPr lang="el-GR" dirty="0" smtClean="0"/>
              <a:t>πό τα μέλη ΔΕΠ.</a:t>
            </a:r>
          </a:p>
          <a:p>
            <a:r>
              <a:rPr lang="el-GR" dirty="0" smtClean="0"/>
              <a:t>Βελτιώθηκε η κατανόηση των ερευνητικών διαδικασιών από τους υπαλλήλους του Ε.Λ.Κ.Ε.</a:t>
            </a:r>
            <a:endParaRPr lang="el-GR" dirty="0"/>
          </a:p>
        </p:txBody>
      </p:sp>
    </p:spTree>
    <p:extLst>
      <p:ext uri="{BB962C8B-B14F-4D97-AF65-F5344CB8AC3E}">
        <p14:creationId xmlns:p14="http://schemas.microsoft.com/office/powerpoint/2010/main" val="120603596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Grp="1" noChangeArrowheads="1"/>
          </p:cNvSpPr>
          <p:nvPr>
            <p:ph type="title"/>
          </p:nvPr>
        </p:nvSpPr>
        <p:spPr>
          <a:xfrm>
            <a:off x="301625" y="365919"/>
            <a:ext cx="8534400" cy="758825"/>
          </a:xfrm>
        </p:spPr>
        <p:txBody>
          <a:bodyPr>
            <a:noAutofit/>
          </a:bodyPr>
          <a:lstStyle/>
          <a:p>
            <a:pPr eaLnBrk="1" fontAlgn="auto" hangingPunct="1">
              <a:spcAft>
                <a:spcPts val="0"/>
              </a:spcAft>
              <a:defRPr/>
            </a:pPr>
            <a:r>
              <a:rPr lang="el-GR" sz="3200" dirty="0" smtClean="0">
                <a:solidFill>
                  <a:srgbClr val="FF0000"/>
                </a:solidFill>
                <a:latin typeface="Cambria" pitchFamily="18" charset="0"/>
              </a:rPr>
              <a:t>ΣΥΓΚΡΟΤΗΣΗ ΕΠΙΤΡΟΠΗΣ ΒΕΛΤΙΩΣΗΣ ΤΗΣ ΛΕΙΤΟΥΡΓΙΑΣ ΤΟΥ ΕΛΚΕ</a:t>
            </a:r>
          </a:p>
        </p:txBody>
      </p:sp>
      <p:sp>
        <p:nvSpPr>
          <p:cNvPr id="9" name="Content Placeholder 8"/>
          <p:cNvSpPr>
            <a:spLocks noGrp="1"/>
          </p:cNvSpPr>
          <p:nvPr>
            <p:ph sz="quarter" idx="1"/>
          </p:nvPr>
        </p:nvSpPr>
        <p:spPr>
          <a:xfrm>
            <a:off x="301625" y="1628800"/>
            <a:ext cx="8504238" cy="4680520"/>
          </a:xfrm>
        </p:spPr>
        <p:txBody>
          <a:bodyPr>
            <a:noAutofit/>
          </a:bodyPr>
          <a:lstStyle/>
          <a:p>
            <a:pPr marL="0" indent="0" algn="just" eaLnBrk="1" fontAlgn="auto" hangingPunct="1">
              <a:spcAft>
                <a:spcPts val="0"/>
              </a:spcAft>
              <a:buFont typeface="Wingdings 2"/>
              <a:buNone/>
              <a:defRPr/>
            </a:pPr>
            <a:r>
              <a:rPr lang="el-GR" sz="1800" dirty="0" smtClean="0"/>
              <a:t>Στο πλαίσιο της Ομάδας Εργασίας η οποία ορίστηκε με την 174</a:t>
            </a:r>
            <a:r>
              <a:rPr lang="el-GR" sz="1800" baseline="30000" dirty="0" smtClean="0"/>
              <a:t>η</a:t>
            </a:r>
            <a:r>
              <a:rPr lang="el-GR" sz="1800" dirty="0" smtClean="0"/>
              <a:t>/2014-15 Πράξη Πρύτανη </a:t>
            </a:r>
            <a:r>
              <a:rPr lang="el-GR" sz="1800" dirty="0"/>
              <a:t>συστάθηκε με απόφαση του </a:t>
            </a:r>
            <a:r>
              <a:rPr lang="el-GR" sz="1800" dirty="0" smtClean="0"/>
              <a:t>Πρύτανη στις 7 Μαΐου 2015, για πρώτη φορά, Επιτροπή μελέτης προτάσεων/αλλαγών του θεσμικού πλαισίου του Ε.Λ.Κ.Ε. με τα εξής μέλη: </a:t>
            </a:r>
          </a:p>
          <a:p>
            <a:pPr>
              <a:buClrTx/>
            </a:pPr>
            <a:r>
              <a:rPr lang="el-GR" sz="1800" dirty="0" err="1"/>
              <a:t>Ευθυμιόπουλος</a:t>
            </a:r>
            <a:r>
              <a:rPr lang="el-GR" sz="1800" dirty="0"/>
              <a:t> Σπυρίδων, Καθηγητής </a:t>
            </a:r>
            <a:r>
              <a:rPr lang="el-GR" sz="1800" dirty="0" smtClean="0"/>
              <a:t> Τμήματος Βιολογίας, Πρόεδρος της Επιτροπής </a:t>
            </a:r>
            <a:endParaRPr lang="el-GR" sz="1800" dirty="0"/>
          </a:p>
          <a:p>
            <a:pPr>
              <a:buClrTx/>
            </a:pPr>
            <a:r>
              <a:rPr lang="el-GR" sz="1800" dirty="0" err="1"/>
              <a:t>Σκορίλας</a:t>
            </a:r>
            <a:r>
              <a:rPr lang="el-GR" sz="1800" dirty="0"/>
              <a:t> Ανδρέας, Καθηγητής </a:t>
            </a:r>
            <a:r>
              <a:rPr lang="el-GR" sz="1800" dirty="0" smtClean="0"/>
              <a:t> Τμήματος  Βιολογίας </a:t>
            </a:r>
            <a:endParaRPr lang="el-GR" sz="1800" dirty="0"/>
          </a:p>
          <a:p>
            <a:pPr>
              <a:buClrTx/>
            </a:pPr>
            <a:r>
              <a:rPr lang="el-GR" sz="1800" dirty="0" err="1"/>
              <a:t>Γκιμήσης</a:t>
            </a:r>
            <a:r>
              <a:rPr lang="el-GR" sz="1800" dirty="0"/>
              <a:t> Αθανάσιος, Αναπληρωτής </a:t>
            </a:r>
            <a:r>
              <a:rPr lang="el-GR" sz="1800" dirty="0" smtClean="0"/>
              <a:t> Καθηγητής  Τμήματος  Χημείας</a:t>
            </a:r>
          </a:p>
          <a:p>
            <a:pPr>
              <a:buClrTx/>
            </a:pPr>
            <a:r>
              <a:rPr lang="el-GR" sz="1800" dirty="0" err="1" smtClean="0"/>
              <a:t>Πούλος</a:t>
            </a:r>
            <a:r>
              <a:rPr lang="el-GR" sz="1800" dirty="0" smtClean="0"/>
              <a:t> Σεραφείμ, Αν. Καθηγητής, Τμ</a:t>
            </a:r>
            <a:r>
              <a:rPr lang="el-GR" sz="1800" dirty="0"/>
              <a:t>ή</a:t>
            </a:r>
            <a:r>
              <a:rPr lang="el-GR" sz="1800" dirty="0" smtClean="0"/>
              <a:t>μα Γεωλογίας</a:t>
            </a:r>
            <a:endParaRPr lang="el-GR" sz="1800" dirty="0"/>
          </a:p>
          <a:p>
            <a:pPr>
              <a:buClrTx/>
            </a:pPr>
            <a:r>
              <a:rPr lang="el-GR" sz="1800" dirty="0" err="1"/>
              <a:t>Τέρπος</a:t>
            </a:r>
            <a:r>
              <a:rPr lang="el-GR" sz="1800" dirty="0"/>
              <a:t> Ευάγγελος, Αναπληρωτής </a:t>
            </a:r>
            <a:r>
              <a:rPr lang="el-GR" sz="1800" dirty="0" smtClean="0"/>
              <a:t> Καθηγητής  Τμήματος  Ιατρικής </a:t>
            </a:r>
            <a:endParaRPr lang="el-GR" sz="1800" dirty="0"/>
          </a:p>
          <a:p>
            <a:pPr>
              <a:buClrTx/>
            </a:pPr>
            <a:r>
              <a:rPr lang="el-GR" sz="1800" dirty="0" err="1"/>
              <a:t>Τουλούμη</a:t>
            </a:r>
            <a:r>
              <a:rPr lang="el-GR" sz="1800" dirty="0"/>
              <a:t> Παναγιώτα, </a:t>
            </a:r>
            <a:r>
              <a:rPr lang="el-GR" sz="1800" dirty="0" smtClean="0"/>
              <a:t>Αναπληρώτρια  </a:t>
            </a:r>
            <a:r>
              <a:rPr lang="el-GR" sz="1800" dirty="0"/>
              <a:t>Καθηγήτρια </a:t>
            </a:r>
            <a:r>
              <a:rPr lang="el-GR" sz="1800" dirty="0" smtClean="0"/>
              <a:t> Τμήματος  Ιατρικής </a:t>
            </a:r>
            <a:endParaRPr lang="el-GR" sz="1800" dirty="0"/>
          </a:p>
          <a:p>
            <a:pPr>
              <a:buClrTx/>
            </a:pPr>
            <a:r>
              <a:rPr lang="el-GR" sz="1800" dirty="0" err="1"/>
              <a:t>Παναγιωτίδης</a:t>
            </a:r>
            <a:r>
              <a:rPr lang="el-GR" sz="1800" dirty="0"/>
              <a:t> Παναγιώτης, Καθηγητής </a:t>
            </a:r>
            <a:r>
              <a:rPr lang="el-GR" sz="1800" dirty="0" smtClean="0"/>
              <a:t> Τμήματος  Ιατρικής </a:t>
            </a:r>
            <a:endParaRPr lang="el-GR" sz="1800" dirty="0"/>
          </a:p>
          <a:p>
            <a:pPr>
              <a:buClrTx/>
            </a:pPr>
            <a:r>
              <a:rPr lang="el-GR" sz="1800" dirty="0"/>
              <a:t>Βλαχόπουλος Σπύρος, Καθηγητής </a:t>
            </a:r>
            <a:r>
              <a:rPr lang="el-GR" sz="1800" dirty="0" smtClean="0"/>
              <a:t> Νομικής </a:t>
            </a:r>
            <a:r>
              <a:rPr lang="el-GR" sz="1800" dirty="0"/>
              <a:t>Σχολής </a:t>
            </a:r>
          </a:p>
          <a:p>
            <a:pPr>
              <a:buClrTx/>
            </a:pPr>
            <a:r>
              <a:rPr lang="el-GR" sz="1800" dirty="0"/>
              <a:t>Κονδύλης Βασίλης, Επίκουρος Καθηγητής Νομικής Σχολής (αναπληρωματικό μέλος) </a:t>
            </a:r>
          </a:p>
        </p:txBody>
      </p:sp>
      <p:pic>
        <p:nvPicPr>
          <p:cNvPr id="15364" name="Picture 5" descr="LOGO_UOA b_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066800"/>
            <a:ext cx="3048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0600424"/>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Προτάσεις</a:t>
            </a:r>
            <a:endParaRPr lang="el-GR" sz="4000" dirty="0">
              <a:solidFill>
                <a:srgbClr val="FF0000"/>
              </a:solidFill>
            </a:endParaRPr>
          </a:p>
        </p:txBody>
      </p:sp>
      <p:sp>
        <p:nvSpPr>
          <p:cNvPr id="3" name="Content Placeholder 2"/>
          <p:cNvSpPr>
            <a:spLocks noGrp="1"/>
          </p:cNvSpPr>
          <p:nvPr>
            <p:ph sz="quarter" idx="1"/>
          </p:nvPr>
        </p:nvSpPr>
        <p:spPr>
          <a:xfrm>
            <a:off x="282584" y="1988840"/>
            <a:ext cx="8621792" cy="2664296"/>
          </a:xfrm>
        </p:spPr>
        <p:txBody>
          <a:bodyPr/>
          <a:lstStyle/>
          <a:p>
            <a:pPr marL="0" indent="0">
              <a:buNone/>
            </a:pPr>
            <a:r>
              <a:rPr lang="el-GR" dirty="0" smtClean="0"/>
              <a:t>Η Επιτροπή Βελτίωσης της Λειτουργίας του ΕΛΚΕ να διατηρηθεί, να συνεχίσει τις λειτουργίες της και να αποτελεί αναπόσπαστο μέρος της λειτουργίας του ΕΛΚΕ.</a:t>
            </a:r>
            <a:endParaRPr lang="el-GR" dirty="0"/>
          </a:p>
        </p:txBody>
      </p:sp>
    </p:spTree>
    <p:extLst>
      <p:ext uri="{BB962C8B-B14F-4D97-AF65-F5344CB8AC3E}">
        <p14:creationId xmlns:p14="http://schemas.microsoft.com/office/powerpoint/2010/main" val="342175835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Προτάσεις</a:t>
            </a:r>
            <a:endParaRPr lang="el-GR" sz="4000" dirty="0">
              <a:solidFill>
                <a:srgbClr val="FF0000"/>
              </a:solidFill>
            </a:endParaRPr>
          </a:p>
        </p:txBody>
      </p:sp>
      <p:sp>
        <p:nvSpPr>
          <p:cNvPr id="3" name="Content Placeholder 2"/>
          <p:cNvSpPr>
            <a:spLocks noGrp="1"/>
          </p:cNvSpPr>
          <p:nvPr>
            <p:ph sz="quarter" idx="1"/>
          </p:nvPr>
        </p:nvSpPr>
        <p:spPr>
          <a:xfrm>
            <a:off x="282584" y="1556792"/>
            <a:ext cx="8621792" cy="4572000"/>
          </a:xfrm>
        </p:spPr>
        <p:txBody>
          <a:bodyPr/>
          <a:lstStyle/>
          <a:p>
            <a:pPr marL="0" indent="0">
              <a:buNone/>
            </a:pPr>
            <a:r>
              <a:rPr lang="el-GR" dirty="0"/>
              <a:t>Προτείνεται να θεσμοθετηθεί μια ημερίδα ανά </a:t>
            </a:r>
            <a:r>
              <a:rPr lang="el-GR" dirty="0" smtClean="0"/>
              <a:t>εξάμηνο για </a:t>
            </a:r>
          </a:p>
          <a:p>
            <a:pPr marL="0" indent="0">
              <a:buNone/>
            </a:pPr>
            <a:r>
              <a:rPr lang="el-GR" dirty="0" smtClean="0"/>
              <a:t>α</a:t>
            </a:r>
            <a:r>
              <a:rPr lang="el-GR" dirty="0"/>
              <a:t>) την ενημέρωση των υπαλλήλων του ΕΛΚΕ και των μελών  ΔΕΠ σχετικά με τις διαδικασίες που ακολουθούνται για την διεκπεραίωση  διαφόρων θεμάτων, ιδιαίτερα αυτών που προκύπτουν και δεν έχουν ενσωματωθεί στον Οδηγό χρηματοδότησης, </a:t>
            </a:r>
            <a:endParaRPr lang="el-GR" dirty="0" smtClean="0"/>
          </a:p>
          <a:p>
            <a:pPr marL="0" indent="0">
              <a:buNone/>
            </a:pPr>
            <a:r>
              <a:rPr lang="el-GR" dirty="0" smtClean="0"/>
              <a:t>β</a:t>
            </a:r>
            <a:r>
              <a:rPr lang="el-GR" dirty="0"/>
              <a:t>) για την καταγραφή των προβλημάτων που αντιμετωπίζουν οι υπάλληλοι του ΕΛΚΕ, </a:t>
            </a:r>
            <a:endParaRPr lang="el-GR" dirty="0" smtClean="0"/>
          </a:p>
          <a:p>
            <a:pPr marL="0" indent="0">
              <a:buNone/>
            </a:pPr>
            <a:r>
              <a:rPr lang="el-GR" dirty="0" smtClean="0"/>
              <a:t>γ</a:t>
            </a:r>
            <a:r>
              <a:rPr lang="el-GR" dirty="0"/>
              <a:t>) για την καταγραφή των προτάσεων των υπαλλήλων του ΕΛΚΕ για την διευκόλυνση των διαδικασιών</a:t>
            </a:r>
            <a:r>
              <a:rPr lang="el-GR" dirty="0" smtClean="0"/>
              <a:t>,</a:t>
            </a:r>
            <a:endParaRPr lang="el-GR" dirty="0"/>
          </a:p>
        </p:txBody>
      </p:sp>
    </p:spTree>
    <p:extLst>
      <p:ext uri="{BB962C8B-B14F-4D97-AF65-F5344CB8AC3E}">
        <p14:creationId xmlns:p14="http://schemas.microsoft.com/office/powerpoint/2010/main" val="288758861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Προτάσεις</a:t>
            </a:r>
            <a:endParaRPr lang="el-GR" sz="4000" dirty="0">
              <a:solidFill>
                <a:srgbClr val="FF0000"/>
              </a:solidFill>
            </a:endParaRPr>
          </a:p>
        </p:txBody>
      </p:sp>
      <p:sp>
        <p:nvSpPr>
          <p:cNvPr id="3" name="Content Placeholder 2"/>
          <p:cNvSpPr>
            <a:spLocks noGrp="1"/>
          </p:cNvSpPr>
          <p:nvPr>
            <p:ph sz="quarter" idx="1"/>
          </p:nvPr>
        </p:nvSpPr>
        <p:spPr>
          <a:xfrm>
            <a:off x="282584" y="1556792"/>
            <a:ext cx="8621792" cy="4572000"/>
          </a:xfrm>
        </p:spPr>
        <p:txBody>
          <a:bodyPr/>
          <a:lstStyle/>
          <a:p>
            <a:pPr marL="0" indent="0">
              <a:buNone/>
            </a:pPr>
            <a:r>
              <a:rPr lang="el-GR" dirty="0" smtClean="0"/>
              <a:t>δ</a:t>
            </a:r>
            <a:r>
              <a:rPr lang="el-GR" dirty="0"/>
              <a:t>) την καταγραφή των προβλημάτων που αντιμετωπίζουν τα μέλη ΔΕΠ, </a:t>
            </a:r>
            <a:endParaRPr lang="el-GR" dirty="0" smtClean="0"/>
          </a:p>
          <a:p>
            <a:pPr marL="0" indent="0">
              <a:buNone/>
            </a:pPr>
            <a:r>
              <a:rPr lang="el-GR" dirty="0" smtClean="0"/>
              <a:t>ε</a:t>
            </a:r>
            <a:r>
              <a:rPr lang="el-GR" dirty="0"/>
              <a:t>) για την καταγραφή των προτάσεων των μελών ΔΕΠ για την διευκόλυνση των διαδικασιών.</a:t>
            </a:r>
          </a:p>
          <a:p>
            <a:pPr marL="0" indent="0">
              <a:buNone/>
            </a:pPr>
            <a:endParaRPr lang="el-GR" dirty="0"/>
          </a:p>
        </p:txBody>
      </p:sp>
    </p:spTree>
    <p:extLst>
      <p:ext uri="{BB962C8B-B14F-4D97-AF65-F5344CB8AC3E}">
        <p14:creationId xmlns:p14="http://schemas.microsoft.com/office/powerpoint/2010/main" val="417262494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Προτάσεις</a:t>
            </a:r>
            <a:endParaRPr lang="el-GR" sz="4000" dirty="0">
              <a:solidFill>
                <a:srgbClr val="FF0000"/>
              </a:solidFill>
            </a:endParaRPr>
          </a:p>
        </p:txBody>
      </p:sp>
      <p:sp>
        <p:nvSpPr>
          <p:cNvPr id="3" name="Content Placeholder 2"/>
          <p:cNvSpPr>
            <a:spLocks noGrp="1"/>
          </p:cNvSpPr>
          <p:nvPr>
            <p:ph sz="quarter" idx="1"/>
          </p:nvPr>
        </p:nvSpPr>
        <p:spPr>
          <a:xfrm>
            <a:off x="251520" y="1412776"/>
            <a:ext cx="8621792" cy="4572000"/>
          </a:xfrm>
        </p:spPr>
        <p:txBody>
          <a:bodyPr/>
          <a:lstStyle/>
          <a:p>
            <a:pPr marL="0" indent="0">
              <a:buNone/>
            </a:pPr>
            <a:r>
              <a:rPr lang="el-GR" dirty="0" smtClean="0"/>
              <a:t>Σε </a:t>
            </a:r>
            <a:r>
              <a:rPr lang="el-GR" dirty="0"/>
              <a:t>αυτή την </a:t>
            </a:r>
            <a:r>
              <a:rPr lang="el-GR" dirty="0" smtClean="0"/>
              <a:t>ημερίδα: </a:t>
            </a:r>
          </a:p>
          <a:p>
            <a:pPr marL="0" indent="0">
              <a:buNone/>
            </a:pPr>
            <a:r>
              <a:rPr lang="el-GR" dirty="0" smtClean="0"/>
              <a:t>Ο </a:t>
            </a:r>
            <a:r>
              <a:rPr lang="el-GR" dirty="0"/>
              <a:t>κάθε προϊστάμενος τμήματος του ΕΛΚΕ θα παρουσιάζει α) τις διαδικασίες που ακολουθούνται στο Τμήμα του, β) τα προβλήματα που παρουσιάζονται και γ) τις προτάσεις του.</a:t>
            </a:r>
          </a:p>
          <a:p>
            <a:pPr marL="0" indent="0">
              <a:buNone/>
            </a:pPr>
            <a:r>
              <a:rPr lang="el-GR" dirty="0" smtClean="0"/>
              <a:t>Επιλεγμένα </a:t>
            </a:r>
            <a:r>
              <a:rPr lang="el-GR" dirty="0"/>
              <a:t>μέλη ΔΕΠ (θα μπορούσε να είναι μέλη της Επιτροπής </a:t>
            </a:r>
            <a:r>
              <a:rPr lang="el-GR" dirty="0" smtClean="0"/>
              <a:t>τα </a:t>
            </a:r>
            <a:r>
              <a:rPr lang="el-GR" dirty="0"/>
              <a:t>οποία είναι επιφορτισμένα με την συλλογή και καταγραφή προβλημάτων και προτάσεων) θα παρουσιάζουν α) τα προβλήματα που παρουσιάζονται στην συνεργασία τους με τον ΕΛΚΕ και γ) τις προτάσεις τους για την διευκόλυνση των διαδικασιών.</a:t>
            </a:r>
          </a:p>
          <a:p>
            <a:pPr marL="0" indent="0">
              <a:buNone/>
            </a:pPr>
            <a:endParaRPr lang="el-GR" dirty="0"/>
          </a:p>
        </p:txBody>
      </p:sp>
    </p:spTree>
    <p:extLst>
      <p:ext uri="{BB962C8B-B14F-4D97-AF65-F5344CB8AC3E}">
        <p14:creationId xmlns:p14="http://schemas.microsoft.com/office/powerpoint/2010/main" val="1442497657"/>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301625" y="1752600"/>
            <a:ext cx="8504238" cy="4343400"/>
          </a:xfrm>
        </p:spPr>
        <p:txBody>
          <a:bodyPr>
            <a:normAutofit/>
          </a:bodyPr>
          <a:lstStyle/>
          <a:p>
            <a:pPr marL="0" indent="0" eaLnBrk="1" fontAlgn="auto" hangingPunct="1">
              <a:spcAft>
                <a:spcPts val="0"/>
              </a:spcAft>
              <a:buClrTx/>
              <a:buNone/>
              <a:defRPr/>
            </a:pPr>
            <a:endParaRPr lang="el-GR" sz="1800" dirty="0" smtClean="0"/>
          </a:p>
          <a:p>
            <a:pPr marL="274638" lvl="1" indent="0" algn="ctr" eaLnBrk="1" fontAlgn="auto" hangingPunct="1">
              <a:spcAft>
                <a:spcPts val="0"/>
              </a:spcAft>
              <a:buClrTx/>
              <a:buNone/>
              <a:defRPr/>
            </a:pPr>
            <a:endParaRPr lang="el-GR" sz="1800" b="1" dirty="0" smtClean="0">
              <a:solidFill>
                <a:schemeClr val="tx1"/>
              </a:solidFill>
            </a:endParaRPr>
          </a:p>
          <a:p>
            <a:pPr marL="274638" lvl="1" indent="0" algn="ctr" eaLnBrk="1" fontAlgn="auto" hangingPunct="1">
              <a:spcAft>
                <a:spcPts val="0"/>
              </a:spcAft>
              <a:buClrTx/>
              <a:buNone/>
              <a:defRPr/>
            </a:pPr>
            <a:endParaRPr lang="el-GR" sz="1800" b="1" dirty="0">
              <a:solidFill>
                <a:schemeClr val="tx1"/>
              </a:solidFill>
            </a:endParaRPr>
          </a:p>
          <a:p>
            <a:pPr marL="274638" lvl="1" indent="0" algn="ctr" eaLnBrk="1" fontAlgn="auto" hangingPunct="1">
              <a:spcAft>
                <a:spcPts val="0"/>
              </a:spcAft>
              <a:buClrTx/>
              <a:buNone/>
              <a:defRPr/>
            </a:pPr>
            <a:r>
              <a:rPr lang="el-GR" b="1" dirty="0" smtClean="0">
                <a:solidFill>
                  <a:schemeClr val="tx1"/>
                </a:solidFill>
              </a:rPr>
              <a:t>Ευχαριστούμε για το γνήσιο ενδιαφέρον και την συνεργασία σας!</a:t>
            </a:r>
          </a:p>
          <a:p>
            <a:pPr lvl="1" eaLnBrk="1" fontAlgn="auto" hangingPunct="1">
              <a:spcAft>
                <a:spcPts val="0"/>
              </a:spcAft>
              <a:buClrTx/>
              <a:defRPr/>
            </a:pPr>
            <a:endParaRPr lang="el-GR" sz="1300" dirty="0" smtClean="0"/>
          </a:p>
          <a:p>
            <a:pPr marL="0" indent="0" eaLnBrk="1" fontAlgn="auto" hangingPunct="1">
              <a:spcAft>
                <a:spcPts val="0"/>
              </a:spcAft>
              <a:buClrTx/>
              <a:buNone/>
              <a:defRPr/>
            </a:pPr>
            <a:endParaRPr lang="en-US" sz="1800" dirty="0"/>
          </a:p>
        </p:txBody>
      </p:sp>
      <p:pic>
        <p:nvPicPr>
          <p:cNvPr id="15364" name="Picture 5" descr="LOGO_UOA b_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066800"/>
            <a:ext cx="3048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37086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Grp="1" noChangeArrowheads="1"/>
          </p:cNvSpPr>
          <p:nvPr>
            <p:ph type="title"/>
          </p:nvPr>
        </p:nvSpPr>
        <p:spPr/>
        <p:txBody>
          <a:bodyPr>
            <a:noAutofit/>
          </a:bodyPr>
          <a:lstStyle/>
          <a:p>
            <a:pPr eaLnBrk="1" fontAlgn="auto" hangingPunct="1">
              <a:spcAft>
                <a:spcPts val="0"/>
              </a:spcAft>
              <a:defRPr/>
            </a:pPr>
            <a:r>
              <a:rPr lang="el-GR" sz="3600" dirty="0" smtClean="0">
                <a:solidFill>
                  <a:srgbClr val="FF0000"/>
                </a:solidFill>
                <a:latin typeface="Cambria" pitchFamily="18" charset="0"/>
              </a:rPr>
              <a:t>ΔΙΕΥΡΥΝΣΗ ΤΗΣ ΕΠΙΤΡΟΠΗΣ</a:t>
            </a:r>
          </a:p>
        </p:txBody>
      </p:sp>
      <p:sp>
        <p:nvSpPr>
          <p:cNvPr id="9" name="Content Placeholder 8"/>
          <p:cNvSpPr>
            <a:spLocks noGrp="1"/>
          </p:cNvSpPr>
          <p:nvPr>
            <p:ph sz="quarter" idx="1"/>
          </p:nvPr>
        </p:nvSpPr>
        <p:spPr>
          <a:xfrm>
            <a:off x="301625" y="1752600"/>
            <a:ext cx="8504238" cy="4343400"/>
          </a:xfrm>
        </p:spPr>
        <p:txBody>
          <a:bodyPr>
            <a:normAutofit/>
          </a:bodyPr>
          <a:lstStyle/>
          <a:p>
            <a:pPr marL="0" indent="0" algn="just" eaLnBrk="1" fontAlgn="auto" hangingPunct="1">
              <a:lnSpc>
                <a:spcPts val="3400"/>
              </a:lnSpc>
              <a:spcAft>
                <a:spcPts val="0"/>
              </a:spcAft>
              <a:buFont typeface="Wingdings 2"/>
              <a:buNone/>
              <a:defRPr/>
            </a:pPr>
            <a:r>
              <a:rPr lang="el-GR" sz="2400" dirty="0" smtClean="0"/>
              <a:t>Στην πορεία και για την αποτελεσματικότερη λειτουργία της επιτροπής και την συνεργασία της με την Επιτροπή Ερευνών:, ΣΤΗΝ Επιτροπή βελτίωσης της λειτουργίας του ΕΛΚΕ προστέθηκαν: </a:t>
            </a:r>
          </a:p>
          <a:p>
            <a:pPr>
              <a:lnSpc>
                <a:spcPts val="3400"/>
              </a:lnSpc>
              <a:buClrTx/>
            </a:pPr>
            <a:r>
              <a:rPr lang="el-GR" sz="2400" dirty="0" smtClean="0"/>
              <a:t>Αργυρός Αντώνιος, Νομικός, ΕΚΠΑ</a:t>
            </a:r>
            <a:endParaRPr lang="el-GR" sz="2400" dirty="0"/>
          </a:p>
          <a:p>
            <a:pPr>
              <a:lnSpc>
                <a:spcPts val="3400"/>
              </a:lnSpc>
              <a:buClrTx/>
            </a:pPr>
            <a:r>
              <a:rPr lang="el-GR" sz="2400" dirty="0" smtClean="0"/>
              <a:t>Κατσούγιαννη Κλέα, Καθηγήτρια Ιατρική Σχολή, ΕΚΠΑ</a:t>
            </a:r>
          </a:p>
          <a:p>
            <a:pPr>
              <a:lnSpc>
                <a:spcPts val="3400"/>
              </a:lnSpc>
              <a:buClrTx/>
            </a:pPr>
            <a:r>
              <a:rPr lang="el-GR" sz="2400" dirty="0" smtClean="0"/>
              <a:t>Θωμαΐδης Νικόλαος, Καθηγητής, Τμήμα Χημείας, ΕΚΠΑ</a:t>
            </a:r>
            <a:endParaRPr lang="el-GR" sz="2400" dirty="0"/>
          </a:p>
        </p:txBody>
      </p:sp>
      <p:pic>
        <p:nvPicPr>
          <p:cNvPr id="15364" name="Picture 5" descr="LOGO_UOA b_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066800"/>
            <a:ext cx="3048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674663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Grp="1" noChangeArrowheads="1"/>
          </p:cNvSpPr>
          <p:nvPr>
            <p:ph type="title"/>
          </p:nvPr>
        </p:nvSpPr>
        <p:spPr/>
        <p:txBody>
          <a:bodyPr>
            <a:noAutofit/>
          </a:bodyPr>
          <a:lstStyle/>
          <a:p>
            <a:pPr eaLnBrk="1" fontAlgn="auto" hangingPunct="1">
              <a:spcAft>
                <a:spcPts val="0"/>
              </a:spcAft>
              <a:defRPr/>
            </a:pPr>
            <a:r>
              <a:rPr lang="el-GR" sz="2500" dirty="0" smtClean="0">
                <a:solidFill>
                  <a:schemeClr val="accent1">
                    <a:lumMod val="75000"/>
                  </a:schemeClr>
                </a:solidFill>
                <a:latin typeface="Cambria" pitchFamily="18" charset="0"/>
              </a:rPr>
              <a:t>ΑΝΤΙΚΕΙΜΕΝΟ ΕΠΙΤΡΟΠΗΣ</a:t>
            </a:r>
          </a:p>
        </p:txBody>
      </p:sp>
      <p:sp>
        <p:nvSpPr>
          <p:cNvPr id="9" name="Content Placeholder 8"/>
          <p:cNvSpPr>
            <a:spLocks noGrp="1"/>
          </p:cNvSpPr>
          <p:nvPr>
            <p:ph sz="quarter" idx="1"/>
          </p:nvPr>
        </p:nvSpPr>
        <p:spPr>
          <a:xfrm>
            <a:off x="301752" y="1527048"/>
            <a:ext cx="8503920" cy="4854280"/>
          </a:xfrm>
        </p:spPr>
        <p:txBody>
          <a:bodyPr>
            <a:normAutofit/>
          </a:bodyPr>
          <a:lstStyle/>
          <a:p>
            <a:pPr marL="0" indent="0" algn="just" eaLnBrk="1" fontAlgn="auto" hangingPunct="1">
              <a:spcAft>
                <a:spcPts val="0"/>
              </a:spcAft>
              <a:buFont typeface="Wingdings 2"/>
              <a:buNone/>
              <a:defRPr/>
            </a:pPr>
            <a:r>
              <a:rPr lang="el-GR" sz="1800" dirty="0" smtClean="0"/>
              <a:t>Αντικείμενο της Επιτροπής ήταν και εείναι, σε συνεργασία με το προσωπικό του ΕΛΚΕ να:</a:t>
            </a:r>
          </a:p>
          <a:p>
            <a:pPr marL="0" indent="0" algn="just" eaLnBrk="1" fontAlgn="auto" hangingPunct="1">
              <a:spcAft>
                <a:spcPts val="0"/>
              </a:spcAft>
              <a:buFont typeface="Wingdings 2"/>
              <a:buNone/>
              <a:defRPr/>
            </a:pPr>
            <a:endParaRPr lang="el-GR" sz="1800" dirty="0" smtClean="0"/>
          </a:p>
          <a:p>
            <a:pPr eaLnBrk="1" fontAlgn="auto" hangingPunct="1">
              <a:spcAft>
                <a:spcPts val="0"/>
              </a:spcAft>
              <a:buClrTx/>
              <a:defRPr/>
            </a:pPr>
            <a:r>
              <a:rPr lang="el-GR" sz="1800" dirty="0"/>
              <a:t>Να συμβάλλει στην κατανόηση εκ μέρους των μελών ΔΕΠ των διαδικασιών του Ε.Λ.Κ.Ε. και</a:t>
            </a:r>
          </a:p>
          <a:p>
            <a:pPr eaLnBrk="1" fontAlgn="auto" hangingPunct="1">
              <a:spcAft>
                <a:spcPts val="0"/>
              </a:spcAft>
              <a:buClrTx/>
              <a:defRPr/>
            </a:pPr>
            <a:r>
              <a:rPr lang="el-GR" sz="1800" dirty="0"/>
              <a:t>Να συμβάλλει στην κατανόηση εκ μέρους των υπαλλήλων του Ε.Λ.Κ.Ε. Των απαιτήσεων της έρευνας</a:t>
            </a:r>
          </a:p>
          <a:p>
            <a:pPr eaLnBrk="1" fontAlgn="auto" hangingPunct="1">
              <a:spcAft>
                <a:spcPts val="0"/>
              </a:spcAft>
              <a:buClrTx/>
              <a:defRPr/>
            </a:pPr>
            <a:r>
              <a:rPr lang="el-GR" sz="1800" dirty="0" smtClean="0"/>
              <a:t>Καταγράψει, μετά από την επικοινωνία με μέλη ΔΕΠ και υπαλλήλους του </a:t>
            </a:r>
            <a:r>
              <a:rPr lang="el-GR" sz="1800" dirty="0"/>
              <a:t>Ε.Λ.Κ.Ε. τα </a:t>
            </a:r>
            <a:r>
              <a:rPr lang="el-GR" sz="1800" dirty="0" smtClean="0"/>
              <a:t>προβλήματα που υπάρχουν στην διαχείριση των θεμάτων που σχετίζονται με τα διάφορα έργα</a:t>
            </a:r>
          </a:p>
          <a:p>
            <a:pPr eaLnBrk="1" fontAlgn="auto" hangingPunct="1">
              <a:spcAft>
                <a:spcPts val="0"/>
              </a:spcAft>
              <a:buClrTx/>
              <a:defRPr/>
            </a:pPr>
            <a:r>
              <a:rPr lang="el-GR" sz="1800" dirty="0" smtClean="0"/>
              <a:t>Συλλέξει, να καταγράψει και να επεξεργαστεί όλες τις σχετικές προτάσεις  μελών Δ.Ε.Π. και υπαλλήων του  Ε.Λ.Κ.Ε. και,</a:t>
            </a:r>
          </a:p>
          <a:p>
            <a:pPr eaLnBrk="1" fontAlgn="auto" hangingPunct="1">
              <a:spcAft>
                <a:spcPts val="0"/>
              </a:spcAft>
              <a:buClrTx/>
              <a:defRPr/>
            </a:pPr>
            <a:r>
              <a:rPr lang="el-GR" sz="1800" dirty="0" smtClean="0"/>
              <a:t>Να συντάξει προτάσεις για τον ανασχεδιασμό αυτών των διαδικασιών καθώς και της λειτουργίας του Ε.Λ.Κ.Ε. </a:t>
            </a:r>
          </a:p>
          <a:p>
            <a:pPr eaLnBrk="1" fontAlgn="auto" hangingPunct="1">
              <a:spcAft>
                <a:spcPts val="0"/>
              </a:spcAft>
              <a:buClrTx/>
              <a:defRPr/>
            </a:pPr>
            <a:endParaRPr lang="en-US" sz="1800" dirty="0"/>
          </a:p>
        </p:txBody>
      </p:sp>
      <p:pic>
        <p:nvPicPr>
          <p:cNvPr id="15364" name="Picture 5" descr="LOGO_UOA b_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066800"/>
            <a:ext cx="3048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747339"/>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dirty="0" smtClean="0">
                <a:solidFill>
                  <a:srgbClr val="FF0000"/>
                </a:solidFill>
              </a:rPr>
              <a:t>Συνεδριάσεις της Επιτροπής</a:t>
            </a:r>
            <a:endParaRPr lang="el-GR" sz="4000" dirty="0">
              <a:solidFill>
                <a:srgbClr val="FF0000"/>
              </a:solidFill>
            </a:endParaRPr>
          </a:p>
        </p:txBody>
      </p:sp>
      <p:sp>
        <p:nvSpPr>
          <p:cNvPr id="3" name="Content Placeholder 2"/>
          <p:cNvSpPr>
            <a:spLocks noGrp="1"/>
          </p:cNvSpPr>
          <p:nvPr>
            <p:ph sz="quarter" idx="1"/>
          </p:nvPr>
        </p:nvSpPr>
        <p:spPr/>
        <p:txBody>
          <a:bodyPr/>
          <a:lstStyle/>
          <a:p>
            <a:pPr marL="0" indent="0">
              <a:buNone/>
            </a:pPr>
            <a:r>
              <a:rPr lang="el-GR" dirty="0" smtClean="0"/>
              <a:t>Η επιτροπή συνεδρίασε στα περισσότερα από 2 χρόνια λειτουργίας της πάρα πολλές φορές παρουσία και ομάδων εργασίας με υπαλλήλους του </a:t>
            </a:r>
            <a:r>
              <a:rPr lang="el-GR" dirty="0"/>
              <a:t>Ε.Λ.Κ.Ε</a:t>
            </a:r>
            <a:r>
              <a:rPr lang="el-GR" dirty="0" smtClean="0"/>
              <a:t>. </a:t>
            </a:r>
            <a:r>
              <a:rPr lang="el-GR" dirty="0"/>
              <a:t>π</a:t>
            </a:r>
            <a:r>
              <a:rPr lang="el-GR" dirty="0" smtClean="0"/>
              <a:t>αρουσία και της Γραμματέως της κ Καφετζή.</a:t>
            </a:r>
          </a:p>
          <a:p>
            <a:pPr marL="0" indent="0">
              <a:buNone/>
            </a:pPr>
            <a:endParaRPr lang="el-GR" dirty="0"/>
          </a:p>
          <a:p>
            <a:pPr marL="0" indent="0">
              <a:buNone/>
            </a:pPr>
            <a:r>
              <a:rPr lang="el-GR" dirty="0" smtClean="0"/>
              <a:t>Υπήρχε διάθεση από όλους για εποικοδομητική συνεργασία.</a:t>
            </a:r>
          </a:p>
          <a:p>
            <a:pPr marL="0" indent="0">
              <a:buNone/>
            </a:pPr>
            <a:endParaRPr lang="el-GR" dirty="0"/>
          </a:p>
          <a:p>
            <a:pPr marL="0" indent="0">
              <a:buNone/>
            </a:pPr>
            <a:r>
              <a:rPr lang="el-GR" dirty="0" smtClean="0"/>
              <a:t>Να σημειώσω ότι αυτή η συνεχιζόμενη και επίπονη διαδικασία εφαρμόζεται για 1</a:t>
            </a:r>
            <a:r>
              <a:rPr lang="el-GR" baseline="30000" dirty="0" smtClean="0"/>
              <a:t>η</a:t>
            </a:r>
            <a:r>
              <a:rPr lang="el-GR" dirty="0" smtClean="0"/>
              <a:t> φορά στο ίδρυμά μας</a:t>
            </a:r>
            <a:endParaRPr lang="el-GR" dirty="0"/>
          </a:p>
        </p:txBody>
      </p:sp>
    </p:spTree>
    <p:extLst>
      <p:ext uri="{BB962C8B-B14F-4D97-AF65-F5344CB8AC3E}">
        <p14:creationId xmlns:p14="http://schemas.microsoft.com/office/powerpoint/2010/main" val="159200949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Εμπόδια στην λειτουργία και την απόδοση  της Επιτροπής</a:t>
            </a:r>
            <a:endParaRPr lang="el-GR" sz="4000" dirty="0">
              <a:solidFill>
                <a:srgbClr val="FF0000"/>
              </a:solidFill>
            </a:endParaRPr>
          </a:p>
        </p:txBody>
      </p:sp>
      <p:sp>
        <p:nvSpPr>
          <p:cNvPr id="3" name="Content Placeholder 2"/>
          <p:cNvSpPr>
            <a:spLocks noGrp="1"/>
          </p:cNvSpPr>
          <p:nvPr>
            <p:ph sz="quarter" idx="1"/>
          </p:nvPr>
        </p:nvSpPr>
        <p:spPr>
          <a:xfrm>
            <a:off x="301752" y="3183232"/>
            <a:ext cx="8503920" cy="893840"/>
          </a:xfrm>
        </p:spPr>
        <p:txBody>
          <a:bodyPr/>
          <a:lstStyle/>
          <a:p>
            <a:pPr marL="0" indent="0" algn="ctr">
              <a:buNone/>
            </a:pPr>
            <a:r>
              <a:rPr lang="el-GR" dirty="0" smtClean="0"/>
              <a:t>Οι συνεχείς αλλαγές στο Νομοθετικό πλαίσιο</a:t>
            </a:r>
            <a:endParaRPr lang="el-GR" dirty="0"/>
          </a:p>
        </p:txBody>
      </p:sp>
    </p:spTree>
    <p:extLst>
      <p:ext uri="{BB962C8B-B14F-4D97-AF65-F5344CB8AC3E}">
        <p14:creationId xmlns:p14="http://schemas.microsoft.com/office/powerpoint/2010/main" val="142346661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εξετάστηκαν</a:t>
            </a:r>
            <a:endParaRPr lang="el-GR" sz="4000" dirty="0">
              <a:solidFill>
                <a:srgbClr val="FF0000"/>
              </a:solidFill>
            </a:endParaRPr>
          </a:p>
        </p:txBody>
      </p:sp>
      <p:sp>
        <p:nvSpPr>
          <p:cNvPr id="3" name="Content Placeholder 2"/>
          <p:cNvSpPr>
            <a:spLocks noGrp="1"/>
          </p:cNvSpPr>
          <p:nvPr>
            <p:ph sz="quarter" idx="1"/>
          </p:nvPr>
        </p:nvSpPr>
        <p:spPr>
          <a:xfrm>
            <a:off x="342696" y="1556792"/>
            <a:ext cx="8503920" cy="4572000"/>
          </a:xfrm>
        </p:spPr>
        <p:txBody>
          <a:bodyPr/>
          <a:lstStyle/>
          <a:p>
            <a:pPr marL="0" indent="0">
              <a:buNone/>
            </a:pPr>
            <a:r>
              <a:rPr lang="el-GR" dirty="0" smtClean="0"/>
              <a:t>1. Η λειτουργία τοτ Ε.Λ.Κ.Ε. </a:t>
            </a:r>
            <a:r>
              <a:rPr lang="el-GR" dirty="0"/>
              <a:t>σ</a:t>
            </a:r>
            <a:r>
              <a:rPr lang="el-GR" dirty="0" smtClean="0"/>
              <a:t>ε ένα χώρο</a:t>
            </a:r>
          </a:p>
          <a:p>
            <a:pPr marL="0" indent="0">
              <a:buNone/>
            </a:pPr>
            <a:r>
              <a:rPr lang="el-GR" dirty="0" smtClean="0"/>
              <a:t>2</a:t>
            </a:r>
            <a:r>
              <a:rPr lang="el-GR" dirty="0"/>
              <a:t>. </a:t>
            </a:r>
            <a:r>
              <a:rPr lang="el-GR" dirty="0" smtClean="0"/>
              <a:t>Η αναγνώριση του Ε.Λ.Κ.Ε. ως </a:t>
            </a:r>
            <a:r>
              <a:rPr lang="el-GR" dirty="0"/>
              <a:t>οργανική μονάδα του Ιδρύματος </a:t>
            </a:r>
            <a:endParaRPr lang="el-GR" dirty="0" smtClean="0"/>
          </a:p>
          <a:p>
            <a:pPr marL="0" indent="0">
              <a:buNone/>
            </a:pPr>
            <a:r>
              <a:rPr lang="el-GR" dirty="0" smtClean="0"/>
              <a:t>3. Οργάνωση ημερίδων ενημέρωσης των μελών ΔΕΠ</a:t>
            </a:r>
            <a:r>
              <a:rPr lang="en-US" dirty="0" smtClean="0"/>
              <a:t> </a:t>
            </a:r>
            <a:r>
              <a:rPr lang="el-GR" dirty="0" smtClean="0"/>
              <a:t>για τις λειτουργίες του Ε.Λ.Κ.Ε.</a:t>
            </a:r>
          </a:p>
          <a:p>
            <a:pPr marL="0" indent="0">
              <a:buNone/>
            </a:pPr>
            <a:r>
              <a:rPr lang="el-GR" dirty="0" smtClean="0"/>
              <a:t>4. Βελτίωση της ιστοσελίδας του Ε.Λ.Κ.Ε.</a:t>
            </a:r>
          </a:p>
          <a:p>
            <a:pPr marL="0" indent="0">
              <a:buNone/>
            </a:pPr>
            <a:r>
              <a:rPr lang="el-GR" dirty="0" smtClean="0"/>
              <a:t>5. Προώθηση της ηλεκτρονικής διαχείρισης</a:t>
            </a:r>
          </a:p>
          <a:p>
            <a:pPr marL="0" indent="0">
              <a:buNone/>
            </a:pPr>
            <a:r>
              <a:rPr lang="el-GR" dirty="0" smtClean="0"/>
              <a:t>6. Πληρωμές μέσω </a:t>
            </a:r>
            <a:r>
              <a:rPr lang="en-US" dirty="0" err="1" smtClean="0"/>
              <a:t>ebanking</a:t>
            </a:r>
            <a:r>
              <a:rPr lang="el-GR" dirty="0" smtClean="0"/>
              <a:t> και περιορισμό της ανάγκης για παραλαβή των επιταγών από τον χώρο του Ε.Λ.Κ.Ε. </a:t>
            </a:r>
            <a:endParaRPr lang="el-GR" dirty="0"/>
          </a:p>
        </p:txBody>
      </p:sp>
    </p:spTree>
    <p:extLst>
      <p:ext uri="{BB962C8B-B14F-4D97-AF65-F5344CB8AC3E}">
        <p14:creationId xmlns:p14="http://schemas.microsoft.com/office/powerpoint/2010/main" val="219847065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εξετάστηκαν</a:t>
            </a:r>
            <a:endParaRPr lang="el-GR" sz="4000" dirty="0">
              <a:solidFill>
                <a:srgbClr val="FF0000"/>
              </a:solidFill>
            </a:endParaRPr>
          </a:p>
        </p:txBody>
      </p:sp>
      <p:sp>
        <p:nvSpPr>
          <p:cNvPr id="3" name="Content Placeholder 2"/>
          <p:cNvSpPr>
            <a:spLocks noGrp="1"/>
          </p:cNvSpPr>
          <p:nvPr>
            <p:ph sz="quarter" idx="1"/>
          </p:nvPr>
        </p:nvSpPr>
        <p:spPr>
          <a:xfrm>
            <a:off x="342696" y="1556792"/>
            <a:ext cx="8503920" cy="4572000"/>
          </a:xfrm>
        </p:spPr>
        <p:txBody>
          <a:bodyPr/>
          <a:lstStyle/>
          <a:p>
            <a:pPr marL="0" indent="0">
              <a:buNone/>
            </a:pPr>
            <a:r>
              <a:rPr lang="el-GR" dirty="0" smtClean="0"/>
              <a:t>7. Δημιουργία καταλόγου συχνών ερωτήσεων</a:t>
            </a:r>
          </a:p>
          <a:p>
            <a:pPr marL="0" indent="0">
              <a:buNone/>
            </a:pPr>
            <a:r>
              <a:rPr lang="el-GR" dirty="0"/>
              <a:t>8</a:t>
            </a:r>
            <a:r>
              <a:rPr lang="el-GR" dirty="0" smtClean="0"/>
              <a:t>. Επικαιροποίηση του οδηγού χρηματοδότησης</a:t>
            </a:r>
          </a:p>
          <a:p>
            <a:pPr marL="0" indent="0">
              <a:buNone/>
            </a:pPr>
            <a:r>
              <a:rPr lang="el-GR" dirty="0" smtClean="0"/>
              <a:t>9. </a:t>
            </a:r>
            <a:r>
              <a:rPr lang="el-GR" dirty="0"/>
              <a:t>Κατηγοριοποίηση των δαπανών σε ομοειδείς και μη </a:t>
            </a:r>
            <a:r>
              <a:rPr lang="el-GR" dirty="0" smtClean="0"/>
              <a:t>ομοειδείς</a:t>
            </a:r>
          </a:p>
          <a:p>
            <a:pPr marL="0" indent="0">
              <a:buNone/>
            </a:pPr>
            <a:r>
              <a:rPr lang="el-GR" dirty="0" smtClean="0"/>
              <a:t>10. Αλλαγές εντύπων</a:t>
            </a:r>
          </a:p>
          <a:p>
            <a:pPr marL="0" indent="0">
              <a:buNone/>
            </a:pPr>
            <a:r>
              <a:rPr lang="el-GR" dirty="0" smtClean="0"/>
              <a:t>11. Αλλαγές στις προκηρύξεις και συμβάσεις</a:t>
            </a:r>
          </a:p>
          <a:p>
            <a:pPr marL="0" indent="0">
              <a:buNone/>
            </a:pPr>
            <a:r>
              <a:rPr lang="el-GR" dirty="0" smtClean="0"/>
              <a:t>12. </a:t>
            </a:r>
            <a:r>
              <a:rPr lang="el-GR" dirty="0"/>
              <a:t>Αιτήμα προς στην Γενική Γραμματεία Καταναλωτή και στην Γενική Γραμματεία </a:t>
            </a:r>
            <a:r>
              <a:rPr lang="el-GR" dirty="0" smtClean="0"/>
              <a:t>Εμπορίου για </a:t>
            </a:r>
            <a:r>
              <a:rPr lang="el-GR" dirty="0"/>
              <a:t>εξαίρεση των </a:t>
            </a:r>
            <a:r>
              <a:rPr lang="el-GR" dirty="0" smtClean="0"/>
              <a:t>ταξιδίων από την διαγωνιστική διαδικασία</a:t>
            </a:r>
          </a:p>
          <a:p>
            <a:pPr marL="0" indent="0">
              <a:buNone/>
            </a:pPr>
            <a:r>
              <a:rPr lang="el-GR" dirty="0" smtClean="0"/>
              <a:t>13. Πολλά επιμέρους θέματα (Δικαίωμα προαίρεσης)</a:t>
            </a:r>
            <a:endParaRPr lang="el-GR" dirty="0"/>
          </a:p>
          <a:p>
            <a:pPr marL="0" indent="0">
              <a:buNone/>
            </a:pPr>
            <a:endParaRPr lang="el-GR" dirty="0"/>
          </a:p>
        </p:txBody>
      </p:sp>
    </p:spTree>
    <p:extLst>
      <p:ext uri="{BB962C8B-B14F-4D97-AF65-F5344CB8AC3E}">
        <p14:creationId xmlns:p14="http://schemas.microsoft.com/office/powerpoint/2010/main" val="425671142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09935"/>
            <a:ext cx="8534400" cy="758825"/>
          </a:xfrm>
        </p:spPr>
        <p:txBody>
          <a:bodyPr/>
          <a:lstStyle/>
          <a:p>
            <a:r>
              <a:rPr lang="el-GR" sz="4000" dirty="0" smtClean="0">
                <a:solidFill>
                  <a:srgbClr val="FF0000"/>
                </a:solidFill>
              </a:rPr>
              <a:t>Θέματα που υλοποιήθηκαν</a:t>
            </a:r>
            <a:endParaRPr lang="el-GR" sz="4000" dirty="0">
              <a:solidFill>
                <a:srgbClr val="FF0000"/>
              </a:solidFill>
            </a:endParaRPr>
          </a:p>
        </p:txBody>
      </p:sp>
      <p:sp>
        <p:nvSpPr>
          <p:cNvPr id="3" name="Content Placeholder 2"/>
          <p:cNvSpPr>
            <a:spLocks noGrp="1"/>
          </p:cNvSpPr>
          <p:nvPr>
            <p:ph sz="quarter" idx="1"/>
          </p:nvPr>
        </p:nvSpPr>
        <p:spPr>
          <a:xfrm>
            <a:off x="342696" y="1881336"/>
            <a:ext cx="8503920" cy="4572000"/>
          </a:xfrm>
        </p:spPr>
        <p:txBody>
          <a:bodyPr/>
          <a:lstStyle/>
          <a:p>
            <a:pPr marL="0" indent="0">
              <a:buNone/>
            </a:pPr>
            <a:r>
              <a:rPr lang="el-GR" dirty="0" smtClean="0"/>
              <a:t>1. Το σύνολο των υπηρεσιών του Ε.Λ.Κ.Ε.</a:t>
            </a:r>
            <a:r>
              <a:rPr lang="en-US" dirty="0" smtClean="0"/>
              <a:t> </a:t>
            </a:r>
            <a:r>
              <a:rPr lang="el-GR" dirty="0"/>
              <a:t>μ</a:t>
            </a:r>
            <a:r>
              <a:rPr lang="el-GR" dirty="0" smtClean="0"/>
              <a:t>εταφέρθηκε στην Πανεπιστημιούπολη.</a:t>
            </a:r>
          </a:p>
          <a:p>
            <a:pPr marL="0" indent="0">
              <a:buNone/>
            </a:pPr>
            <a:r>
              <a:rPr lang="el-GR" dirty="0" smtClean="0"/>
              <a:t>2. Ο Ε.Λ.Κ.Ε. </a:t>
            </a:r>
            <a:r>
              <a:rPr lang="el-GR" dirty="0"/>
              <a:t>ά</a:t>
            </a:r>
            <a:r>
              <a:rPr lang="el-GR" dirty="0" smtClean="0"/>
              <a:t>λλαξε οργάνωση. Μεταξύ άλλων οι Πρυτανικές αρχές εισήγαγαν το </a:t>
            </a:r>
            <a:r>
              <a:rPr lang="en-US" dirty="0" smtClean="0"/>
              <a:t>t</a:t>
            </a:r>
            <a:r>
              <a:rPr lang="el-GR" dirty="0" smtClean="0"/>
              <a:t>μήμα </a:t>
            </a:r>
            <a:r>
              <a:rPr lang="en-US" dirty="0" smtClean="0"/>
              <a:t>Help Desk</a:t>
            </a:r>
            <a:endParaRPr lang="el-GR" dirty="0" smtClean="0"/>
          </a:p>
          <a:p>
            <a:pPr marL="0" indent="0">
              <a:buNone/>
            </a:pPr>
            <a:r>
              <a:rPr lang="el-GR" dirty="0" smtClean="0"/>
              <a:t> 3. Για 1</a:t>
            </a:r>
            <a:r>
              <a:rPr lang="el-GR" baseline="30000" dirty="0" smtClean="0"/>
              <a:t>η</a:t>
            </a:r>
            <a:r>
              <a:rPr lang="el-GR" dirty="0" smtClean="0"/>
              <a:t> φορά στο Πανεπιστήμιό μας οργανώθηκαν πολλές ημερίδες ενημέρωσης για τις διαδικασίες του </a:t>
            </a:r>
            <a:r>
              <a:rPr lang="en-US" dirty="0" smtClean="0"/>
              <a:t>E</a:t>
            </a:r>
            <a:r>
              <a:rPr lang="el-GR" dirty="0" smtClean="0"/>
              <a:t>.Λ.Κ.Ε.</a:t>
            </a:r>
          </a:p>
        </p:txBody>
      </p:sp>
    </p:spTree>
    <p:extLst>
      <p:ext uri="{BB962C8B-B14F-4D97-AF65-F5344CB8AC3E}">
        <p14:creationId xmlns:p14="http://schemas.microsoft.com/office/powerpoint/2010/main" val="980796245"/>
      </p:ext>
    </p:extLst>
  </p:cSld>
  <p:clrMapOvr>
    <a:masterClrMapping/>
  </p:clrMapOvr>
  <p:transition spd="med"/>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1130</TotalTime>
  <Words>1497</Words>
  <Application>Microsoft Office PowerPoint</Application>
  <PresentationFormat>On-screen Show (4:3)</PresentationFormat>
  <Paragraphs>111</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Office Theme</vt:lpstr>
      <vt:lpstr>Civic</vt:lpstr>
      <vt:lpstr>              ΕΝΗΜΕΡΩΣΗ ΕΝΕΡΓΕΙΩΝ ΒΕΛΤΙΩΣΗΣ ΤΗΣ  ΛΕΙΤΟΥΡΓΙΑΣ ΤΟΥ ΕΛΚΕ </vt:lpstr>
      <vt:lpstr>ΣΥΓΚΡΟΤΗΣΗ ΕΠΙΤΡΟΠΗΣ ΒΕΛΤΙΩΣΗΣ ΤΗΣ ΛΕΙΤΟΥΡΓΙΑΣ ΤΟΥ ΕΛΚΕ</vt:lpstr>
      <vt:lpstr>ΔΙΕΥΡΥΝΣΗ ΤΗΣ ΕΠΙΤΡΟΠΗΣ</vt:lpstr>
      <vt:lpstr>ΑΝΤΙΚΕΙΜΕΝΟ ΕΠΙΤΡΟΠΗΣ</vt:lpstr>
      <vt:lpstr>Συνεδριάσεις της Επιτροπής</vt:lpstr>
      <vt:lpstr>Εμπόδια στην λειτουργία και την απόδοση  της Επιτροπής</vt:lpstr>
      <vt:lpstr>Θέματα που εξετάστηκαν</vt:lpstr>
      <vt:lpstr>Θέματα που εξετάστηκαν</vt:lpstr>
      <vt:lpstr>Θέματα που υλοποιήθηκαν</vt:lpstr>
      <vt:lpstr>Θέματα που υλοποιήθηκαν</vt:lpstr>
      <vt:lpstr>Επιπλέον προτάσεις για την ιστοσελίδα</vt:lpstr>
      <vt:lpstr>Επιπλέον προτάσεις για την ιστοσελίδα</vt:lpstr>
      <vt:lpstr>Επιπλέον προτάσεις για την ιστοσελίδα</vt:lpstr>
      <vt:lpstr>Θέματα που υλοποιήθηκαν</vt:lpstr>
      <vt:lpstr>Εκκρεμή θέματα σχετικά με την Ηλεκτρονική Διαχείριση</vt:lpstr>
      <vt:lpstr>Θέματα που υλοποιήθηκαν</vt:lpstr>
      <vt:lpstr>Θέματα που προωθήθηκαν</vt:lpstr>
      <vt:lpstr>Θέματα που προωθήθηκαν</vt:lpstr>
      <vt:lpstr>Θέματα που προωθήθηκαν</vt:lpstr>
      <vt:lpstr>Προτάσεις</vt:lpstr>
      <vt:lpstr>Προτάσεις</vt:lpstr>
      <vt:lpstr>Προτάσεις</vt:lpstr>
      <vt:lpstr>Προτάσεις</vt:lpstr>
      <vt:lpstr>PowerPoint Presentation</vt:lpstr>
    </vt:vector>
  </TitlesOfParts>
  <Company>elke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ΠΡΟΤΑΣΕΙΣ ΓΙΑ ΤΟΝ ΑΝΑΣΧΕΔΙΑΣΜΟ ΤΗΣ ΔΙΑΧΕΙΡΙΣΗΣ ΕΡΕΥΝΗΤΙΚΩΝ ΠΡΟΓΡΑΜΜΑΤΩΝ – ΛΕΙΤΟΥΡΓΙΑ ΤΟΥ ΕΛΚΕ</dc:title>
  <dc:creator>Βασιλική Δημακοπούλου</dc:creator>
  <cp:lastModifiedBy>Εφη Καφεντζή</cp:lastModifiedBy>
  <cp:revision>120</cp:revision>
  <dcterms:created xsi:type="dcterms:W3CDTF">2015-06-10T08:31:01Z</dcterms:created>
  <dcterms:modified xsi:type="dcterms:W3CDTF">2017-09-25T08:19:42Z</dcterms:modified>
</cp:coreProperties>
</file>