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289" r:id="rId28"/>
    <p:sldId id="290" r:id="rId29"/>
    <p:sldId id="291" r:id="rId30"/>
    <p:sldId id="299" r:id="rId31"/>
    <p:sldId id="292" r:id="rId32"/>
    <p:sldId id="293" r:id="rId33"/>
    <p:sldId id="294" r:id="rId34"/>
    <p:sldId id="295" r:id="rId35"/>
    <p:sldId id="296" r:id="rId36"/>
    <p:sldId id="306" r:id="rId37"/>
    <p:sldId id="307" r:id="rId38"/>
    <p:sldId id="302" r:id="rId39"/>
    <p:sldId id="309" r:id="rId40"/>
    <p:sldId id="300" r:id="rId41"/>
    <p:sldId id="301" r:id="rId42"/>
    <p:sldId id="305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6699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AE1F4-2D6C-4477-BE4E-9ED92006BEDE}" type="doc">
      <dgm:prSet loTypeId="urn:microsoft.com/office/officeart/2005/8/layout/vList3#2" loCatId="pictur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GB"/>
        </a:p>
      </dgm:t>
    </dgm:pt>
    <dgm:pt modelId="{E2B5DBFB-DDB6-4840-B9EB-53B2163437E8}">
      <dgm:prSet custT="1"/>
      <dgm:spPr>
        <a:ln w="38100" cmpd="sng">
          <a:solidFill>
            <a:srgbClr val="FF0000"/>
          </a:solidFill>
        </a:ln>
      </dgm:spPr>
      <dgm:t>
        <a:bodyPr/>
        <a:lstStyle/>
        <a:p>
          <a:pPr algn="ctr" rtl="0"/>
          <a:r>
            <a:rPr lang="el-GR" sz="3200" b="1" dirty="0" smtClean="0"/>
            <a:t>Ενιαία Δράση </a:t>
          </a:r>
          <a:endParaRPr lang="el-GR" sz="3200" b="1" dirty="0" smtClean="0"/>
        </a:p>
        <a:p>
          <a:pPr algn="ctr" rtl="0"/>
          <a:r>
            <a:rPr lang="el-GR" sz="3200" b="1" dirty="0" smtClean="0"/>
            <a:t>«</a:t>
          </a:r>
          <a:r>
            <a:rPr lang="el-GR" sz="3200" b="1" dirty="0" smtClean="0"/>
            <a:t>Ερευνώ - Δημιουργώ  -  Καινοτομώ»</a:t>
          </a:r>
          <a:r>
            <a:rPr lang="el-GR" sz="3200" dirty="0" smtClean="0"/>
            <a:t>  </a:t>
          </a:r>
          <a:endParaRPr lang="en-US" sz="3200" dirty="0" smtClean="0"/>
        </a:p>
        <a:p>
          <a:pPr algn="ctr" rtl="0"/>
          <a:r>
            <a:rPr lang="el-GR" sz="3200" dirty="0" smtClean="0"/>
            <a:t>Προκήρυξη 280 εκ.  €  ΕΥΔΕ-ΕΤΑΚ</a:t>
          </a:r>
          <a:endParaRPr lang="en-GB" sz="3200" dirty="0"/>
        </a:p>
      </dgm:t>
    </dgm:pt>
    <dgm:pt modelId="{C844EAE1-C92B-4E51-A51B-87E2D8C54ECE}" type="parTrans" cxnId="{16AB90DF-2B4D-4A72-895A-D276E0699CCD}">
      <dgm:prSet/>
      <dgm:spPr/>
      <dgm:t>
        <a:bodyPr/>
        <a:lstStyle/>
        <a:p>
          <a:endParaRPr lang="en-GB"/>
        </a:p>
      </dgm:t>
    </dgm:pt>
    <dgm:pt modelId="{EAC664B6-E5F9-426E-9079-035DCCAF4F86}" type="sibTrans" cxnId="{16AB90DF-2B4D-4A72-895A-D276E0699CCD}">
      <dgm:prSet/>
      <dgm:spPr/>
      <dgm:t>
        <a:bodyPr/>
        <a:lstStyle/>
        <a:p>
          <a:endParaRPr lang="en-GB"/>
        </a:p>
      </dgm:t>
    </dgm:pt>
    <dgm:pt modelId="{707127BB-1089-4F9D-BEF2-7E017A552F38}" type="pres">
      <dgm:prSet presAssocID="{1B1AE1F4-2D6C-4477-BE4E-9ED92006BE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A824660-6D36-4E71-8EF3-E72FAC5C1DB0}" type="pres">
      <dgm:prSet presAssocID="{E2B5DBFB-DDB6-4840-B9EB-53B2163437E8}" presName="composite" presStyleCnt="0"/>
      <dgm:spPr/>
      <dgm:t>
        <a:bodyPr/>
        <a:lstStyle/>
        <a:p>
          <a:endParaRPr lang="el-GR"/>
        </a:p>
      </dgm:t>
    </dgm:pt>
    <dgm:pt modelId="{5A4BE5D0-22E1-49AA-B42C-C04FB1D1C3DE}" type="pres">
      <dgm:prSet presAssocID="{E2B5DBFB-DDB6-4840-B9EB-53B2163437E8}" presName="imgShp" presStyleLbl="fgImgPlace1" presStyleIdx="0" presStyleCnt="1" custScaleX="58183" custScaleY="51192" custLinFactX="-5058" custLinFactNeighborX="-100000" custLinFactNeighborY="3119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8100" cmpd="sng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0B631FA4-DE59-4A54-BD0A-22648954DA71}" type="pres">
      <dgm:prSet presAssocID="{E2B5DBFB-DDB6-4840-B9EB-53B2163437E8}" presName="txShp" presStyleLbl="node1" presStyleIdx="0" presStyleCnt="1" custScaleX="147805" custScaleY="117155" custLinFactNeighborY="72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AB90DF-2B4D-4A72-895A-D276E0699CCD}" srcId="{1B1AE1F4-2D6C-4477-BE4E-9ED92006BEDE}" destId="{E2B5DBFB-DDB6-4840-B9EB-53B2163437E8}" srcOrd="0" destOrd="0" parTransId="{C844EAE1-C92B-4E51-A51B-87E2D8C54ECE}" sibTransId="{EAC664B6-E5F9-426E-9079-035DCCAF4F86}"/>
    <dgm:cxn modelId="{ABC5121B-E0FD-49AA-B1FC-5D417CD47B02}" type="presOf" srcId="{1B1AE1F4-2D6C-4477-BE4E-9ED92006BEDE}" destId="{707127BB-1089-4F9D-BEF2-7E017A552F38}" srcOrd="0" destOrd="0" presId="urn:microsoft.com/office/officeart/2005/8/layout/vList3#2"/>
    <dgm:cxn modelId="{CD0AF731-3311-472A-9192-F1CDF7ABBB67}" type="presOf" srcId="{E2B5DBFB-DDB6-4840-B9EB-53B2163437E8}" destId="{0B631FA4-DE59-4A54-BD0A-22648954DA71}" srcOrd="0" destOrd="0" presId="urn:microsoft.com/office/officeart/2005/8/layout/vList3#2"/>
    <dgm:cxn modelId="{75D1129D-62A5-4ACB-AB2A-F608A41D5929}" type="presParOf" srcId="{707127BB-1089-4F9D-BEF2-7E017A552F38}" destId="{6A824660-6D36-4E71-8EF3-E72FAC5C1DB0}" srcOrd="0" destOrd="0" presId="urn:microsoft.com/office/officeart/2005/8/layout/vList3#2"/>
    <dgm:cxn modelId="{C59A4DD0-3BAD-44D9-933D-006F7B59ADB5}" type="presParOf" srcId="{6A824660-6D36-4E71-8EF3-E72FAC5C1DB0}" destId="{5A4BE5D0-22E1-49AA-B42C-C04FB1D1C3DE}" srcOrd="0" destOrd="0" presId="urn:microsoft.com/office/officeart/2005/8/layout/vList3#2"/>
    <dgm:cxn modelId="{9883917C-5ECE-446D-984F-E2EF19BF4591}" type="presParOf" srcId="{6A824660-6D36-4E71-8EF3-E72FAC5C1DB0}" destId="{0B631FA4-DE59-4A54-BD0A-22648954DA7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B2A538-D4AF-431C-976E-24E236A0FE1D}" type="doc">
      <dgm:prSet loTypeId="urn:microsoft.com/office/officeart/2005/8/layout/hList7#1" loCatId="list" qsTypeId="urn:microsoft.com/office/officeart/2005/8/quickstyle/simple1" qsCatId="simple" csTypeId="urn:microsoft.com/office/officeart/2005/8/colors/colorful1#5" csCatId="colorful" phldr="1"/>
      <dgm:spPr/>
    </dgm:pt>
    <dgm:pt modelId="{AD4EE70F-84CF-491E-8867-5CA0C6031950}">
      <dgm:prSet phldrT="[Κείμενο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l-GR" sz="2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2000" dirty="0" smtClean="0"/>
            <a:t>Ανοιχτή Καινοτομία στον Πολιτισμό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2400" dirty="0" smtClean="0"/>
            <a:t>13 εκ. €</a:t>
          </a:r>
          <a:endParaRPr lang="el-GR" sz="2400" dirty="0"/>
        </a:p>
      </dgm:t>
    </dgm:pt>
    <dgm:pt modelId="{33FD311D-DB07-4AA8-8AD0-B4437E7E849E}" type="parTrans" cxnId="{30F7D28C-A9AB-451A-BBE6-31FB5BD8C912}">
      <dgm:prSet/>
      <dgm:spPr/>
      <dgm:t>
        <a:bodyPr/>
        <a:lstStyle/>
        <a:p>
          <a:endParaRPr lang="el-GR"/>
        </a:p>
      </dgm:t>
    </dgm:pt>
    <dgm:pt modelId="{CD895235-2CF4-4BB0-983B-8A0853B8705D}" type="sibTrans" cxnId="{30F7D28C-A9AB-451A-BBE6-31FB5BD8C912}">
      <dgm:prSet/>
      <dgm:spPr/>
      <dgm:t>
        <a:bodyPr/>
        <a:lstStyle/>
        <a:p>
          <a:endParaRPr lang="el-GR"/>
        </a:p>
      </dgm:t>
    </dgm:pt>
    <dgm:pt modelId="{59FFAFC6-0A4D-4B69-9108-1E692FC1E376}" type="pres">
      <dgm:prSet presAssocID="{3AB2A538-D4AF-431C-976E-24E236A0FE1D}" presName="Name0" presStyleCnt="0">
        <dgm:presLayoutVars>
          <dgm:dir/>
          <dgm:resizeHandles val="exact"/>
        </dgm:presLayoutVars>
      </dgm:prSet>
      <dgm:spPr/>
    </dgm:pt>
    <dgm:pt modelId="{4F7C047D-272B-41D8-8D08-1EE627B1C690}" type="pres">
      <dgm:prSet presAssocID="{3AB2A538-D4AF-431C-976E-24E236A0FE1D}" presName="fgShape" presStyleLbl="fgShp" presStyleIdx="0" presStyleCnt="1" custFlipVert="1" custScaleX="106049" custScaleY="95642" custLinFactNeighborX="378" custLinFactNeighborY="-41127"/>
      <dgm:spPr/>
    </dgm:pt>
    <dgm:pt modelId="{75F4C083-3DC9-449D-A911-A0CC87C4E473}" type="pres">
      <dgm:prSet presAssocID="{3AB2A538-D4AF-431C-976E-24E236A0FE1D}" presName="linComp" presStyleCnt="0"/>
      <dgm:spPr/>
    </dgm:pt>
    <dgm:pt modelId="{49BE15DF-3AD7-43AC-AB49-6E75296A13B1}" type="pres">
      <dgm:prSet presAssocID="{AD4EE70F-84CF-491E-8867-5CA0C6031950}" presName="compNode" presStyleCnt="0"/>
      <dgm:spPr/>
    </dgm:pt>
    <dgm:pt modelId="{4EDF9D9C-7792-401C-8994-C26FAC796D40}" type="pres">
      <dgm:prSet presAssocID="{AD4EE70F-84CF-491E-8867-5CA0C6031950}" presName="bkgdShape" presStyleLbl="node1" presStyleIdx="0" presStyleCnt="1" custScaleY="79864" custLinFactNeighborX="-64" custLinFactNeighborY="-14103"/>
      <dgm:spPr/>
      <dgm:t>
        <a:bodyPr/>
        <a:lstStyle/>
        <a:p>
          <a:endParaRPr lang="el-GR"/>
        </a:p>
      </dgm:t>
    </dgm:pt>
    <dgm:pt modelId="{DB4E77B5-FEB7-4C77-AA6A-DDC2FF7C8E56}" type="pres">
      <dgm:prSet presAssocID="{AD4EE70F-84CF-491E-8867-5CA0C6031950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31709A-2120-4966-8946-97C549B25E86}" type="pres">
      <dgm:prSet presAssocID="{AD4EE70F-84CF-491E-8867-5CA0C6031950}" presName="invisiNode" presStyleLbl="node1" presStyleIdx="0" presStyleCnt="1"/>
      <dgm:spPr/>
    </dgm:pt>
    <dgm:pt modelId="{F4C9E3F1-7AFD-4F2C-B6E2-F5E0E1AD67FF}" type="pres">
      <dgm:prSet presAssocID="{AD4EE70F-84CF-491E-8867-5CA0C6031950}" presName="imagNode" presStyleLbl="fgImgPlace1" presStyleIdx="0" presStyleCnt="1" custLinFactNeighborX="-1858" custLinFactNeighborY="-267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EEA0614-FC58-45FD-BC16-534B31133E94}" type="presOf" srcId="{AD4EE70F-84CF-491E-8867-5CA0C6031950}" destId="{4EDF9D9C-7792-401C-8994-C26FAC796D40}" srcOrd="0" destOrd="0" presId="urn:microsoft.com/office/officeart/2005/8/layout/hList7#1"/>
    <dgm:cxn modelId="{30F7D28C-A9AB-451A-BBE6-31FB5BD8C912}" srcId="{3AB2A538-D4AF-431C-976E-24E236A0FE1D}" destId="{AD4EE70F-84CF-491E-8867-5CA0C6031950}" srcOrd="0" destOrd="0" parTransId="{33FD311D-DB07-4AA8-8AD0-B4437E7E849E}" sibTransId="{CD895235-2CF4-4BB0-983B-8A0853B8705D}"/>
    <dgm:cxn modelId="{CC391ADA-058D-4DF7-BCE7-C8BE7DA4AB6C}" type="presOf" srcId="{3AB2A538-D4AF-431C-976E-24E236A0FE1D}" destId="{59FFAFC6-0A4D-4B69-9108-1E692FC1E376}" srcOrd="0" destOrd="0" presId="urn:microsoft.com/office/officeart/2005/8/layout/hList7#1"/>
    <dgm:cxn modelId="{4B17B5E9-39E3-430B-BF88-9E83E5430AE7}" type="presOf" srcId="{AD4EE70F-84CF-491E-8867-5CA0C6031950}" destId="{DB4E77B5-FEB7-4C77-AA6A-DDC2FF7C8E56}" srcOrd="1" destOrd="0" presId="urn:microsoft.com/office/officeart/2005/8/layout/hList7#1"/>
    <dgm:cxn modelId="{2393EB8F-A716-40F0-8D71-99BD4BF02AF0}" type="presParOf" srcId="{59FFAFC6-0A4D-4B69-9108-1E692FC1E376}" destId="{4F7C047D-272B-41D8-8D08-1EE627B1C690}" srcOrd="0" destOrd="0" presId="urn:microsoft.com/office/officeart/2005/8/layout/hList7#1"/>
    <dgm:cxn modelId="{7CDA28D2-DF97-468C-8100-320DCC548308}" type="presParOf" srcId="{59FFAFC6-0A4D-4B69-9108-1E692FC1E376}" destId="{75F4C083-3DC9-449D-A911-A0CC87C4E473}" srcOrd="1" destOrd="0" presId="urn:microsoft.com/office/officeart/2005/8/layout/hList7#1"/>
    <dgm:cxn modelId="{4F08BF43-8619-4F98-91CE-A7BCFA19AF0B}" type="presParOf" srcId="{75F4C083-3DC9-449D-A911-A0CC87C4E473}" destId="{49BE15DF-3AD7-43AC-AB49-6E75296A13B1}" srcOrd="0" destOrd="0" presId="urn:microsoft.com/office/officeart/2005/8/layout/hList7#1"/>
    <dgm:cxn modelId="{D427A024-AF26-43E7-93EF-5FAFDC5471FD}" type="presParOf" srcId="{49BE15DF-3AD7-43AC-AB49-6E75296A13B1}" destId="{4EDF9D9C-7792-401C-8994-C26FAC796D40}" srcOrd="0" destOrd="0" presId="urn:microsoft.com/office/officeart/2005/8/layout/hList7#1"/>
    <dgm:cxn modelId="{90402F51-7C25-40B0-9125-46A7C9656EC5}" type="presParOf" srcId="{49BE15DF-3AD7-43AC-AB49-6E75296A13B1}" destId="{DB4E77B5-FEB7-4C77-AA6A-DDC2FF7C8E56}" srcOrd="1" destOrd="0" presId="urn:microsoft.com/office/officeart/2005/8/layout/hList7#1"/>
    <dgm:cxn modelId="{4D2B7AD4-092D-4047-A3AE-DE29F66F47EF}" type="presParOf" srcId="{49BE15DF-3AD7-43AC-AB49-6E75296A13B1}" destId="{4531709A-2120-4966-8946-97C549B25E86}" srcOrd="2" destOrd="0" presId="urn:microsoft.com/office/officeart/2005/8/layout/hList7#1"/>
    <dgm:cxn modelId="{E2322367-3107-43C3-B095-CB944092031B}" type="presParOf" srcId="{49BE15DF-3AD7-43AC-AB49-6E75296A13B1}" destId="{F4C9E3F1-7AFD-4F2C-B6E2-F5E0E1AD67F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678844-7FDD-44D1-9282-A91523F9173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BC910EF-2E4A-4FEE-88F9-7F512CA4FBD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800" b="1" dirty="0" smtClean="0">
              <a:solidFill>
                <a:schemeClr val="tx1"/>
              </a:solidFill>
            </a:rPr>
            <a:t>Δημόσια Δαπάνη: 35 εκ €</a:t>
          </a:r>
          <a:endParaRPr lang="en-GB" sz="2800" b="1" dirty="0" smtClean="0">
            <a:solidFill>
              <a:schemeClr val="tx1"/>
            </a:solidFill>
          </a:endParaRPr>
        </a:p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dirty="0"/>
        </a:p>
      </dgm:t>
    </dgm:pt>
    <dgm:pt modelId="{0C572024-3B36-4D41-ABB4-A4F0023FD4D7}" type="parTrans" cxnId="{F9565CFE-46EF-4D2A-9017-E1C794BD6618}">
      <dgm:prSet/>
      <dgm:spPr/>
      <dgm:t>
        <a:bodyPr/>
        <a:lstStyle/>
        <a:p>
          <a:endParaRPr lang="en-GB"/>
        </a:p>
      </dgm:t>
    </dgm:pt>
    <dgm:pt modelId="{7EC9CF58-5578-41D2-8329-2BD46A6A5343}" type="sibTrans" cxnId="{F9565CFE-46EF-4D2A-9017-E1C794BD6618}">
      <dgm:prSet/>
      <dgm:spPr/>
      <dgm:t>
        <a:bodyPr/>
        <a:lstStyle/>
        <a:p>
          <a:endParaRPr lang="en-GB"/>
        </a:p>
      </dgm:t>
    </dgm:pt>
    <dgm:pt modelId="{725ED09A-4593-4707-9EC0-F7EF7A56A809}" type="pres">
      <dgm:prSet presAssocID="{4F678844-7FDD-44D1-9282-A91523F917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F02AB02-1ABF-4FD0-A7B4-9628E8BC517F}" type="pres">
      <dgm:prSet presAssocID="{4F678844-7FDD-44D1-9282-A91523F91732}" presName="Name1" presStyleCnt="0"/>
      <dgm:spPr/>
      <dgm:t>
        <a:bodyPr/>
        <a:lstStyle/>
        <a:p>
          <a:endParaRPr lang="el-GR"/>
        </a:p>
      </dgm:t>
    </dgm:pt>
    <dgm:pt modelId="{B7710D40-D236-4E2F-A279-A0FB94EA03F8}" type="pres">
      <dgm:prSet presAssocID="{4F678844-7FDD-44D1-9282-A91523F91732}" presName="cycle" presStyleCnt="0"/>
      <dgm:spPr/>
      <dgm:t>
        <a:bodyPr/>
        <a:lstStyle/>
        <a:p>
          <a:endParaRPr lang="el-GR"/>
        </a:p>
      </dgm:t>
    </dgm:pt>
    <dgm:pt modelId="{9F973AE8-D6B6-40B0-A087-85BEC23EA039}" type="pres">
      <dgm:prSet presAssocID="{4F678844-7FDD-44D1-9282-A91523F91732}" presName="srcNode" presStyleLbl="node1" presStyleIdx="0" presStyleCnt="1"/>
      <dgm:spPr/>
      <dgm:t>
        <a:bodyPr/>
        <a:lstStyle/>
        <a:p>
          <a:endParaRPr lang="el-GR"/>
        </a:p>
      </dgm:t>
    </dgm:pt>
    <dgm:pt modelId="{878A4648-6C1C-4DEA-B61B-7208DEEFD419}" type="pres">
      <dgm:prSet presAssocID="{4F678844-7FDD-44D1-9282-A91523F91732}" presName="conn" presStyleLbl="parChTrans1D2" presStyleIdx="0" presStyleCnt="1"/>
      <dgm:spPr/>
      <dgm:t>
        <a:bodyPr/>
        <a:lstStyle/>
        <a:p>
          <a:endParaRPr lang="en-GB"/>
        </a:p>
      </dgm:t>
    </dgm:pt>
    <dgm:pt modelId="{1478A9E8-A724-442E-8094-AAA18407978C}" type="pres">
      <dgm:prSet presAssocID="{4F678844-7FDD-44D1-9282-A91523F91732}" presName="extraNode" presStyleLbl="node1" presStyleIdx="0" presStyleCnt="1"/>
      <dgm:spPr/>
      <dgm:t>
        <a:bodyPr/>
        <a:lstStyle/>
        <a:p>
          <a:endParaRPr lang="el-GR"/>
        </a:p>
      </dgm:t>
    </dgm:pt>
    <dgm:pt modelId="{13CF8F00-846F-4881-80BB-E9DDD6EF2C06}" type="pres">
      <dgm:prSet presAssocID="{4F678844-7FDD-44D1-9282-A91523F91732}" presName="dstNode" presStyleLbl="node1" presStyleIdx="0" presStyleCnt="1"/>
      <dgm:spPr/>
      <dgm:t>
        <a:bodyPr/>
        <a:lstStyle/>
        <a:p>
          <a:endParaRPr lang="el-GR"/>
        </a:p>
      </dgm:t>
    </dgm:pt>
    <dgm:pt modelId="{9ABB00D8-BE6F-42CF-B8E6-635DA5C4E9AF}" type="pres">
      <dgm:prSet presAssocID="{8BC910EF-2E4A-4FEE-88F9-7F512CA4FBD2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C93C20-6E3E-4086-85C7-5178BBF9A3C2}" type="pres">
      <dgm:prSet presAssocID="{8BC910EF-2E4A-4FEE-88F9-7F512CA4FBD2}" presName="accent_1" presStyleCnt="0"/>
      <dgm:spPr/>
    </dgm:pt>
    <dgm:pt modelId="{D4645E8C-EB90-478F-AB7B-E41757ACA072}" type="pres">
      <dgm:prSet presAssocID="{8BC910EF-2E4A-4FEE-88F9-7F512CA4FBD2}" presName="accentRepeatNode" presStyleLbl="solidFgAcc1" presStyleIdx="0" presStyleCnt="1"/>
      <dgm:spPr/>
      <dgm:t>
        <a:bodyPr/>
        <a:lstStyle/>
        <a:p>
          <a:endParaRPr lang="el-GR"/>
        </a:p>
      </dgm:t>
    </dgm:pt>
  </dgm:ptLst>
  <dgm:cxnLst>
    <dgm:cxn modelId="{F9565CFE-46EF-4D2A-9017-E1C794BD6618}" srcId="{4F678844-7FDD-44D1-9282-A91523F91732}" destId="{8BC910EF-2E4A-4FEE-88F9-7F512CA4FBD2}" srcOrd="0" destOrd="0" parTransId="{0C572024-3B36-4D41-ABB4-A4F0023FD4D7}" sibTransId="{7EC9CF58-5578-41D2-8329-2BD46A6A5343}"/>
    <dgm:cxn modelId="{FFEBE08D-3BEE-4D36-9850-283987C7A259}" type="presOf" srcId="{4F678844-7FDD-44D1-9282-A91523F91732}" destId="{725ED09A-4593-4707-9EC0-F7EF7A56A809}" srcOrd="0" destOrd="0" presId="urn:microsoft.com/office/officeart/2008/layout/VerticalCurvedList"/>
    <dgm:cxn modelId="{285C31BF-AAA2-4F48-A31F-F261A129E7CF}" type="presOf" srcId="{7EC9CF58-5578-41D2-8329-2BD46A6A5343}" destId="{878A4648-6C1C-4DEA-B61B-7208DEEFD419}" srcOrd="0" destOrd="0" presId="urn:microsoft.com/office/officeart/2008/layout/VerticalCurvedList"/>
    <dgm:cxn modelId="{59EC81D5-ED1D-474F-99FB-FCADDA260E27}" type="presOf" srcId="{8BC910EF-2E4A-4FEE-88F9-7F512CA4FBD2}" destId="{9ABB00D8-BE6F-42CF-B8E6-635DA5C4E9AF}" srcOrd="0" destOrd="0" presId="urn:microsoft.com/office/officeart/2008/layout/VerticalCurvedList"/>
    <dgm:cxn modelId="{B57201B7-3BBE-406A-84F1-050083636442}" type="presParOf" srcId="{725ED09A-4593-4707-9EC0-F7EF7A56A809}" destId="{3F02AB02-1ABF-4FD0-A7B4-9628E8BC517F}" srcOrd="0" destOrd="0" presId="urn:microsoft.com/office/officeart/2008/layout/VerticalCurvedList"/>
    <dgm:cxn modelId="{11F75AFD-87CF-4671-866B-EAECE089E35A}" type="presParOf" srcId="{3F02AB02-1ABF-4FD0-A7B4-9628E8BC517F}" destId="{B7710D40-D236-4E2F-A279-A0FB94EA03F8}" srcOrd="0" destOrd="0" presId="urn:microsoft.com/office/officeart/2008/layout/VerticalCurvedList"/>
    <dgm:cxn modelId="{5BD78570-4376-442A-9465-E107F34444D9}" type="presParOf" srcId="{B7710D40-D236-4E2F-A279-A0FB94EA03F8}" destId="{9F973AE8-D6B6-40B0-A087-85BEC23EA039}" srcOrd="0" destOrd="0" presId="urn:microsoft.com/office/officeart/2008/layout/VerticalCurvedList"/>
    <dgm:cxn modelId="{A8645455-A30A-4B20-989B-801641ED0021}" type="presParOf" srcId="{B7710D40-D236-4E2F-A279-A0FB94EA03F8}" destId="{878A4648-6C1C-4DEA-B61B-7208DEEFD419}" srcOrd="1" destOrd="0" presId="urn:microsoft.com/office/officeart/2008/layout/VerticalCurvedList"/>
    <dgm:cxn modelId="{8CDC1374-9A4A-4650-8D6B-A17DEAF880AA}" type="presParOf" srcId="{B7710D40-D236-4E2F-A279-A0FB94EA03F8}" destId="{1478A9E8-A724-442E-8094-AAA18407978C}" srcOrd="2" destOrd="0" presId="urn:microsoft.com/office/officeart/2008/layout/VerticalCurvedList"/>
    <dgm:cxn modelId="{6FAAFB59-6505-4CC5-8F28-B0B3FBBD5660}" type="presParOf" srcId="{B7710D40-D236-4E2F-A279-A0FB94EA03F8}" destId="{13CF8F00-846F-4881-80BB-E9DDD6EF2C06}" srcOrd="3" destOrd="0" presId="urn:microsoft.com/office/officeart/2008/layout/VerticalCurvedList"/>
    <dgm:cxn modelId="{73AD53A0-6A7D-4BD4-8EB4-5BA9F5042908}" type="presParOf" srcId="{3F02AB02-1ABF-4FD0-A7B4-9628E8BC517F}" destId="{9ABB00D8-BE6F-42CF-B8E6-635DA5C4E9AF}" srcOrd="1" destOrd="0" presId="urn:microsoft.com/office/officeart/2008/layout/VerticalCurvedList"/>
    <dgm:cxn modelId="{C5CD0CD2-675C-4432-9544-C6E46EE38A9E}" type="presParOf" srcId="{3F02AB02-1ABF-4FD0-A7B4-9628E8BC517F}" destId="{1AC93C20-6E3E-4086-85C7-5178BBF9A3C2}" srcOrd="2" destOrd="0" presId="urn:microsoft.com/office/officeart/2008/layout/VerticalCurvedList"/>
    <dgm:cxn modelId="{5BE6A9A4-321C-4E94-9C2B-ECB0AA28040A}" type="presParOf" srcId="{1AC93C20-6E3E-4086-85C7-5178BBF9A3C2}" destId="{D4645E8C-EB90-478F-AB7B-E41757ACA0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678844-7FDD-44D1-9282-A91523F9173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AE1DB52-404A-4070-B4F5-A9CB61954D41}">
      <dgm:prSet custT="1"/>
      <dgm:spPr/>
      <dgm:t>
        <a:bodyPr/>
        <a:lstStyle/>
        <a:p>
          <a:pPr rtl="0"/>
          <a:r>
            <a:rPr lang="el-GR" sz="2800" b="1" dirty="0" smtClean="0">
              <a:solidFill>
                <a:schemeClr val="tx1"/>
              </a:solidFill>
            </a:rPr>
            <a:t>Δημόσια Δαπάνη: 24 εκ €</a:t>
          </a:r>
          <a:endParaRPr lang="en-GB" sz="2800" b="1" dirty="0">
            <a:solidFill>
              <a:schemeClr val="tx1"/>
            </a:solidFill>
          </a:endParaRPr>
        </a:p>
      </dgm:t>
    </dgm:pt>
    <dgm:pt modelId="{A8F60E0F-C8B0-4D0E-8B81-1ADABBB428CA}" type="parTrans" cxnId="{D37D5EDF-AE71-4835-8BC4-0A114F598E86}">
      <dgm:prSet/>
      <dgm:spPr/>
      <dgm:t>
        <a:bodyPr/>
        <a:lstStyle/>
        <a:p>
          <a:endParaRPr lang="en-GB"/>
        </a:p>
      </dgm:t>
    </dgm:pt>
    <dgm:pt modelId="{EE767C7B-F024-4964-A4A5-BEF411E81544}" type="sibTrans" cxnId="{D37D5EDF-AE71-4835-8BC4-0A114F598E86}">
      <dgm:prSet/>
      <dgm:spPr/>
      <dgm:t>
        <a:bodyPr/>
        <a:lstStyle/>
        <a:p>
          <a:endParaRPr lang="en-GB"/>
        </a:p>
      </dgm:t>
    </dgm:pt>
    <dgm:pt modelId="{725ED09A-4593-4707-9EC0-F7EF7A56A809}" type="pres">
      <dgm:prSet presAssocID="{4F678844-7FDD-44D1-9282-A91523F917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F02AB02-1ABF-4FD0-A7B4-9628E8BC517F}" type="pres">
      <dgm:prSet presAssocID="{4F678844-7FDD-44D1-9282-A91523F91732}" presName="Name1" presStyleCnt="0"/>
      <dgm:spPr/>
      <dgm:t>
        <a:bodyPr/>
        <a:lstStyle/>
        <a:p>
          <a:endParaRPr lang="el-GR"/>
        </a:p>
      </dgm:t>
    </dgm:pt>
    <dgm:pt modelId="{B7710D40-D236-4E2F-A279-A0FB94EA03F8}" type="pres">
      <dgm:prSet presAssocID="{4F678844-7FDD-44D1-9282-A91523F91732}" presName="cycle" presStyleCnt="0"/>
      <dgm:spPr/>
      <dgm:t>
        <a:bodyPr/>
        <a:lstStyle/>
        <a:p>
          <a:endParaRPr lang="el-GR"/>
        </a:p>
      </dgm:t>
    </dgm:pt>
    <dgm:pt modelId="{9F973AE8-D6B6-40B0-A087-85BEC23EA039}" type="pres">
      <dgm:prSet presAssocID="{4F678844-7FDD-44D1-9282-A91523F91732}" presName="srcNode" presStyleLbl="node1" presStyleIdx="0" presStyleCnt="1"/>
      <dgm:spPr/>
      <dgm:t>
        <a:bodyPr/>
        <a:lstStyle/>
        <a:p>
          <a:endParaRPr lang="el-GR"/>
        </a:p>
      </dgm:t>
    </dgm:pt>
    <dgm:pt modelId="{878A4648-6C1C-4DEA-B61B-7208DEEFD419}" type="pres">
      <dgm:prSet presAssocID="{4F678844-7FDD-44D1-9282-A91523F91732}" presName="conn" presStyleLbl="parChTrans1D2" presStyleIdx="0" presStyleCnt="1"/>
      <dgm:spPr/>
      <dgm:t>
        <a:bodyPr/>
        <a:lstStyle/>
        <a:p>
          <a:endParaRPr lang="en-GB"/>
        </a:p>
      </dgm:t>
    </dgm:pt>
    <dgm:pt modelId="{1478A9E8-A724-442E-8094-AAA18407978C}" type="pres">
      <dgm:prSet presAssocID="{4F678844-7FDD-44D1-9282-A91523F91732}" presName="extraNode" presStyleLbl="node1" presStyleIdx="0" presStyleCnt="1"/>
      <dgm:spPr/>
      <dgm:t>
        <a:bodyPr/>
        <a:lstStyle/>
        <a:p>
          <a:endParaRPr lang="el-GR"/>
        </a:p>
      </dgm:t>
    </dgm:pt>
    <dgm:pt modelId="{13CF8F00-846F-4881-80BB-E9DDD6EF2C06}" type="pres">
      <dgm:prSet presAssocID="{4F678844-7FDD-44D1-9282-A91523F91732}" presName="dstNode" presStyleLbl="node1" presStyleIdx="0" presStyleCnt="1"/>
      <dgm:spPr/>
      <dgm:t>
        <a:bodyPr/>
        <a:lstStyle/>
        <a:p>
          <a:endParaRPr lang="el-GR"/>
        </a:p>
      </dgm:t>
    </dgm:pt>
    <dgm:pt modelId="{7BD94DE4-0371-4447-8707-AF7FADF6D3EF}" type="pres">
      <dgm:prSet presAssocID="{BAE1DB52-404A-4070-B4F5-A9CB61954D41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3F3B99-03E3-4725-8E16-8620D9CDCA6F}" type="pres">
      <dgm:prSet presAssocID="{BAE1DB52-404A-4070-B4F5-A9CB61954D41}" presName="accent_1" presStyleCnt="0"/>
      <dgm:spPr/>
    </dgm:pt>
    <dgm:pt modelId="{1513CC57-795C-4F23-BAD5-13895BE31F5B}" type="pres">
      <dgm:prSet presAssocID="{BAE1DB52-404A-4070-B4F5-A9CB61954D41}" presName="accentRepeatNode" presStyleLbl="solidFgAcc1" presStyleIdx="0" presStyleCnt="1"/>
      <dgm:spPr/>
      <dgm:t>
        <a:bodyPr/>
        <a:lstStyle/>
        <a:p>
          <a:endParaRPr lang="el-GR"/>
        </a:p>
      </dgm:t>
    </dgm:pt>
  </dgm:ptLst>
  <dgm:cxnLst>
    <dgm:cxn modelId="{0C5651E1-BD7D-4479-B3A3-746907D72A60}" type="presOf" srcId="{4F678844-7FDD-44D1-9282-A91523F91732}" destId="{725ED09A-4593-4707-9EC0-F7EF7A56A809}" srcOrd="0" destOrd="0" presId="urn:microsoft.com/office/officeart/2008/layout/VerticalCurvedList"/>
    <dgm:cxn modelId="{D37D5EDF-AE71-4835-8BC4-0A114F598E86}" srcId="{4F678844-7FDD-44D1-9282-A91523F91732}" destId="{BAE1DB52-404A-4070-B4F5-A9CB61954D41}" srcOrd="0" destOrd="0" parTransId="{A8F60E0F-C8B0-4D0E-8B81-1ADABBB428CA}" sibTransId="{EE767C7B-F024-4964-A4A5-BEF411E81544}"/>
    <dgm:cxn modelId="{EC67042E-61C7-4236-86E6-F67E16F0A4F8}" type="presOf" srcId="{EE767C7B-F024-4964-A4A5-BEF411E81544}" destId="{878A4648-6C1C-4DEA-B61B-7208DEEFD419}" srcOrd="0" destOrd="0" presId="urn:microsoft.com/office/officeart/2008/layout/VerticalCurvedList"/>
    <dgm:cxn modelId="{1D35E7FE-A7A1-462C-A4C7-DF3AF8A8DF3B}" type="presOf" srcId="{BAE1DB52-404A-4070-B4F5-A9CB61954D41}" destId="{7BD94DE4-0371-4447-8707-AF7FADF6D3EF}" srcOrd="0" destOrd="0" presId="urn:microsoft.com/office/officeart/2008/layout/VerticalCurvedList"/>
    <dgm:cxn modelId="{75953B3F-8C7B-4CBE-8153-CC5A1CA362C1}" type="presParOf" srcId="{725ED09A-4593-4707-9EC0-F7EF7A56A809}" destId="{3F02AB02-1ABF-4FD0-A7B4-9628E8BC517F}" srcOrd="0" destOrd="0" presId="urn:microsoft.com/office/officeart/2008/layout/VerticalCurvedList"/>
    <dgm:cxn modelId="{2DAAD3B8-34EA-44D9-88D3-7041DF9B0773}" type="presParOf" srcId="{3F02AB02-1ABF-4FD0-A7B4-9628E8BC517F}" destId="{B7710D40-D236-4E2F-A279-A0FB94EA03F8}" srcOrd="0" destOrd="0" presId="urn:microsoft.com/office/officeart/2008/layout/VerticalCurvedList"/>
    <dgm:cxn modelId="{0719E3AD-7924-4A06-A470-A65E5286001C}" type="presParOf" srcId="{B7710D40-D236-4E2F-A279-A0FB94EA03F8}" destId="{9F973AE8-D6B6-40B0-A087-85BEC23EA039}" srcOrd="0" destOrd="0" presId="urn:microsoft.com/office/officeart/2008/layout/VerticalCurvedList"/>
    <dgm:cxn modelId="{AFFA89AE-0814-4436-80E2-FC80BB1A858F}" type="presParOf" srcId="{B7710D40-D236-4E2F-A279-A0FB94EA03F8}" destId="{878A4648-6C1C-4DEA-B61B-7208DEEFD419}" srcOrd="1" destOrd="0" presId="urn:microsoft.com/office/officeart/2008/layout/VerticalCurvedList"/>
    <dgm:cxn modelId="{6413F3BB-B7F6-4073-9380-0A5D4602F41A}" type="presParOf" srcId="{B7710D40-D236-4E2F-A279-A0FB94EA03F8}" destId="{1478A9E8-A724-442E-8094-AAA18407978C}" srcOrd="2" destOrd="0" presId="urn:microsoft.com/office/officeart/2008/layout/VerticalCurvedList"/>
    <dgm:cxn modelId="{E218FF16-F3A4-4BA5-8E93-8A945C600B17}" type="presParOf" srcId="{B7710D40-D236-4E2F-A279-A0FB94EA03F8}" destId="{13CF8F00-846F-4881-80BB-E9DDD6EF2C06}" srcOrd="3" destOrd="0" presId="urn:microsoft.com/office/officeart/2008/layout/VerticalCurvedList"/>
    <dgm:cxn modelId="{F5460CFB-37E0-4B50-A80E-71A9E22A5618}" type="presParOf" srcId="{3F02AB02-1ABF-4FD0-A7B4-9628E8BC517F}" destId="{7BD94DE4-0371-4447-8707-AF7FADF6D3EF}" srcOrd="1" destOrd="0" presId="urn:microsoft.com/office/officeart/2008/layout/VerticalCurvedList"/>
    <dgm:cxn modelId="{8C6AD6A7-EC1D-4213-980D-A1706CC91394}" type="presParOf" srcId="{3F02AB02-1ABF-4FD0-A7B4-9628E8BC517F}" destId="{6A3F3B99-03E3-4725-8E16-8620D9CDCA6F}" srcOrd="2" destOrd="0" presId="urn:microsoft.com/office/officeart/2008/layout/VerticalCurvedList"/>
    <dgm:cxn modelId="{5C55829D-71B2-407E-8887-A9D140EE5A33}" type="presParOf" srcId="{6A3F3B99-03E3-4725-8E16-8620D9CDCA6F}" destId="{1513CC57-795C-4F23-BAD5-13895BE31F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678844-7FDD-44D1-9282-A91523F9173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AE1DB52-404A-4070-B4F5-A9CB61954D41}">
      <dgm:prSet custT="1"/>
      <dgm:spPr/>
      <dgm:t>
        <a:bodyPr/>
        <a:lstStyle/>
        <a:p>
          <a:pPr rtl="0"/>
          <a:r>
            <a:rPr lang="el-GR" sz="2800" b="1" dirty="0" smtClean="0">
              <a:solidFill>
                <a:schemeClr val="tx1"/>
              </a:solidFill>
            </a:rPr>
            <a:t>Δημόσια Δαπάνη: 50 εκ. €</a:t>
          </a:r>
          <a:endParaRPr lang="en-GB" sz="2800" b="1" dirty="0">
            <a:solidFill>
              <a:schemeClr val="tx1"/>
            </a:solidFill>
          </a:endParaRPr>
        </a:p>
      </dgm:t>
    </dgm:pt>
    <dgm:pt modelId="{A8F60E0F-C8B0-4D0E-8B81-1ADABBB428CA}" type="parTrans" cxnId="{D37D5EDF-AE71-4835-8BC4-0A114F598E86}">
      <dgm:prSet/>
      <dgm:spPr/>
      <dgm:t>
        <a:bodyPr/>
        <a:lstStyle/>
        <a:p>
          <a:endParaRPr lang="en-GB"/>
        </a:p>
      </dgm:t>
    </dgm:pt>
    <dgm:pt modelId="{EE767C7B-F024-4964-A4A5-BEF411E81544}" type="sibTrans" cxnId="{D37D5EDF-AE71-4835-8BC4-0A114F598E86}">
      <dgm:prSet/>
      <dgm:spPr/>
      <dgm:t>
        <a:bodyPr/>
        <a:lstStyle/>
        <a:p>
          <a:endParaRPr lang="en-GB"/>
        </a:p>
      </dgm:t>
    </dgm:pt>
    <dgm:pt modelId="{725ED09A-4593-4707-9EC0-F7EF7A56A809}" type="pres">
      <dgm:prSet presAssocID="{4F678844-7FDD-44D1-9282-A91523F917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F02AB02-1ABF-4FD0-A7B4-9628E8BC517F}" type="pres">
      <dgm:prSet presAssocID="{4F678844-7FDD-44D1-9282-A91523F91732}" presName="Name1" presStyleCnt="0"/>
      <dgm:spPr/>
      <dgm:t>
        <a:bodyPr/>
        <a:lstStyle/>
        <a:p>
          <a:endParaRPr lang="el-GR"/>
        </a:p>
      </dgm:t>
    </dgm:pt>
    <dgm:pt modelId="{B7710D40-D236-4E2F-A279-A0FB94EA03F8}" type="pres">
      <dgm:prSet presAssocID="{4F678844-7FDD-44D1-9282-A91523F91732}" presName="cycle" presStyleCnt="0"/>
      <dgm:spPr/>
      <dgm:t>
        <a:bodyPr/>
        <a:lstStyle/>
        <a:p>
          <a:endParaRPr lang="el-GR"/>
        </a:p>
      </dgm:t>
    </dgm:pt>
    <dgm:pt modelId="{9F973AE8-D6B6-40B0-A087-85BEC23EA039}" type="pres">
      <dgm:prSet presAssocID="{4F678844-7FDD-44D1-9282-A91523F91732}" presName="srcNode" presStyleLbl="node1" presStyleIdx="0" presStyleCnt="1"/>
      <dgm:spPr/>
      <dgm:t>
        <a:bodyPr/>
        <a:lstStyle/>
        <a:p>
          <a:endParaRPr lang="el-GR"/>
        </a:p>
      </dgm:t>
    </dgm:pt>
    <dgm:pt modelId="{878A4648-6C1C-4DEA-B61B-7208DEEFD419}" type="pres">
      <dgm:prSet presAssocID="{4F678844-7FDD-44D1-9282-A91523F91732}" presName="conn" presStyleLbl="parChTrans1D2" presStyleIdx="0" presStyleCnt="1"/>
      <dgm:spPr/>
      <dgm:t>
        <a:bodyPr/>
        <a:lstStyle/>
        <a:p>
          <a:endParaRPr lang="en-GB"/>
        </a:p>
      </dgm:t>
    </dgm:pt>
    <dgm:pt modelId="{1478A9E8-A724-442E-8094-AAA18407978C}" type="pres">
      <dgm:prSet presAssocID="{4F678844-7FDD-44D1-9282-A91523F91732}" presName="extraNode" presStyleLbl="node1" presStyleIdx="0" presStyleCnt="1"/>
      <dgm:spPr/>
      <dgm:t>
        <a:bodyPr/>
        <a:lstStyle/>
        <a:p>
          <a:endParaRPr lang="el-GR"/>
        </a:p>
      </dgm:t>
    </dgm:pt>
    <dgm:pt modelId="{13CF8F00-846F-4881-80BB-E9DDD6EF2C06}" type="pres">
      <dgm:prSet presAssocID="{4F678844-7FDD-44D1-9282-A91523F91732}" presName="dstNode" presStyleLbl="node1" presStyleIdx="0" presStyleCnt="1"/>
      <dgm:spPr/>
      <dgm:t>
        <a:bodyPr/>
        <a:lstStyle/>
        <a:p>
          <a:endParaRPr lang="el-GR"/>
        </a:p>
      </dgm:t>
    </dgm:pt>
    <dgm:pt modelId="{7A25D867-BA33-4E66-B3C5-20F6AFFE013F}" type="pres">
      <dgm:prSet presAssocID="{BAE1DB52-404A-4070-B4F5-A9CB61954D41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FC520D-4636-4F1D-BA1F-AE69EBD1579B}" type="pres">
      <dgm:prSet presAssocID="{BAE1DB52-404A-4070-B4F5-A9CB61954D41}" presName="accent_1" presStyleCnt="0"/>
      <dgm:spPr/>
    </dgm:pt>
    <dgm:pt modelId="{1513CC57-795C-4F23-BAD5-13895BE31F5B}" type="pres">
      <dgm:prSet presAssocID="{BAE1DB52-404A-4070-B4F5-A9CB61954D41}" presName="accentRepeatNode" presStyleLbl="solidFgAcc1" presStyleIdx="0" presStyleCnt="1"/>
      <dgm:spPr/>
      <dgm:t>
        <a:bodyPr/>
        <a:lstStyle/>
        <a:p>
          <a:endParaRPr lang="el-GR"/>
        </a:p>
      </dgm:t>
    </dgm:pt>
  </dgm:ptLst>
  <dgm:cxnLst>
    <dgm:cxn modelId="{D37D5EDF-AE71-4835-8BC4-0A114F598E86}" srcId="{4F678844-7FDD-44D1-9282-A91523F91732}" destId="{BAE1DB52-404A-4070-B4F5-A9CB61954D41}" srcOrd="0" destOrd="0" parTransId="{A8F60E0F-C8B0-4D0E-8B81-1ADABBB428CA}" sibTransId="{EE767C7B-F024-4964-A4A5-BEF411E81544}"/>
    <dgm:cxn modelId="{23DF12CC-19AD-4B50-8117-EDC4619FD670}" type="presOf" srcId="{BAE1DB52-404A-4070-B4F5-A9CB61954D41}" destId="{7A25D867-BA33-4E66-B3C5-20F6AFFE013F}" srcOrd="0" destOrd="0" presId="urn:microsoft.com/office/officeart/2008/layout/VerticalCurvedList"/>
    <dgm:cxn modelId="{53B8D806-C39F-4683-8240-5DBB81AFE615}" type="presOf" srcId="{4F678844-7FDD-44D1-9282-A91523F91732}" destId="{725ED09A-4593-4707-9EC0-F7EF7A56A809}" srcOrd="0" destOrd="0" presId="urn:microsoft.com/office/officeart/2008/layout/VerticalCurvedList"/>
    <dgm:cxn modelId="{CF240829-1E23-46DC-BED0-35DB395E7B86}" type="presOf" srcId="{EE767C7B-F024-4964-A4A5-BEF411E81544}" destId="{878A4648-6C1C-4DEA-B61B-7208DEEFD419}" srcOrd="0" destOrd="0" presId="urn:microsoft.com/office/officeart/2008/layout/VerticalCurvedList"/>
    <dgm:cxn modelId="{67582216-E1FD-44C5-B243-38BA2C43E776}" type="presParOf" srcId="{725ED09A-4593-4707-9EC0-F7EF7A56A809}" destId="{3F02AB02-1ABF-4FD0-A7B4-9628E8BC517F}" srcOrd="0" destOrd="0" presId="urn:microsoft.com/office/officeart/2008/layout/VerticalCurvedList"/>
    <dgm:cxn modelId="{EA821EAB-9409-4BD9-99DC-7E0B1BCF3DD2}" type="presParOf" srcId="{3F02AB02-1ABF-4FD0-A7B4-9628E8BC517F}" destId="{B7710D40-D236-4E2F-A279-A0FB94EA03F8}" srcOrd="0" destOrd="0" presId="urn:microsoft.com/office/officeart/2008/layout/VerticalCurvedList"/>
    <dgm:cxn modelId="{DFB88216-2683-4938-A827-6C813B02B08D}" type="presParOf" srcId="{B7710D40-D236-4E2F-A279-A0FB94EA03F8}" destId="{9F973AE8-D6B6-40B0-A087-85BEC23EA039}" srcOrd="0" destOrd="0" presId="urn:microsoft.com/office/officeart/2008/layout/VerticalCurvedList"/>
    <dgm:cxn modelId="{F119AA2B-946D-49F5-BCA5-B2113042A73B}" type="presParOf" srcId="{B7710D40-D236-4E2F-A279-A0FB94EA03F8}" destId="{878A4648-6C1C-4DEA-B61B-7208DEEFD419}" srcOrd="1" destOrd="0" presId="urn:microsoft.com/office/officeart/2008/layout/VerticalCurvedList"/>
    <dgm:cxn modelId="{8547C080-FEEE-41D7-947B-99F10AC98A70}" type="presParOf" srcId="{B7710D40-D236-4E2F-A279-A0FB94EA03F8}" destId="{1478A9E8-A724-442E-8094-AAA18407978C}" srcOrd="2" destOrd="0" presId="urn:microsoft.com/office/officeart/2008/layout/VerticalCurvedList"/>
    <dgm:cxn modelId="{A03B7E7E-7CBA-440D-99A8-D917E25ABB2E}" type="presParOf" srcId="{B7710D40-D236-4E2F-A279-A0FB94EA03F8}" destId="{13CF8F00-846F-4881-80BB-E9DDD6EF2C06}" srcOrd="3" destOrd="0" presId="urn:microsoft.com/office/officeart/2008/layout/VerticalCurvedList"/>
    <dgm:cxn modelId="{399C88AC-FEA4-4540-BD36-F844665641AB}" type="presParOf" srcId="{3F02AB02-1ABF-4FD0-A7B4-9628E8BC517F}" destId="{7A25D867-BA33-4E66-B3C5-20F6AFFE013F}" srcOrd="1" destOrd="0" presId="urn:microsoft.com/office/officeart/2008/layout/VerticalCurvedList"/>
    <dgm:cxn modelId="{EC622418-08CF-41A3-AD63-E179F550DD5B}" type="presParOf" srcId="{3F02AB02-1ABF-4FD0-A7B4-9628E8BC517F}" destId="{16FC520D-4636-4F1D-BA1F-AE69EBD1579B}" srcOrd="2" destOrd="0" presId="urn:microsoft.com/office/officeart/2008/layout/VerticalCurvedList"/>
    <dgm:cxn modelId="{385269AB-CD66-476F-8838-789E8712CBAD}" type="presParOf" srcId="{16FC520D-4636-4F1D-BA1F-AE69EBD1579B}" destId="{1513CC57-795C-4F23-BAD5-13895BE31F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678844-7FDD-44D1-9282-A91523F9173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AE1DB52-404A-4070-B4F5-A9CB61954D41}">
      <dgm:prSet custT="1"/>
      <dgm:spPr/>
      <dgm:t>
        <a:bodyPr/>
        <a:lstStyle/>
        <a:p>
          <a:pPr rtl="0"/>
          <a:r>
            <a:rPr lang="el-GR" sz="2800" b="1" dirty="0" smtClean="0">
              <a:solidFill>
                <a:schemeClr val="tx1"/>
              </a:solidFill>
            </a:rPr>
            <a:t>Δημόσια Δαπάνη: 10 εκ. €</a:t>
          </a:r>
          <a:endParaRPr lang="en-GB" sz="2800" b="1" dirty="0">
            <a:solidFill>
              <a:schemeClr val="tx1"/>
            </a:solidFill>
          </a:endParaRPr>
        </a:p>
      </dgm:t>
    </dgm:pt>
    <dgm:pt modelId="{A8F60E0F-C8B0-4D0E-8B81-1ADABBB428CA}" type="parTrans" cxnId="{D37D5EDF-AE71-4835-8BC4-0A114F598E86}">
      <dgm:prSet/>
      <dgm:spPr/>
      <dgm:t>
        <a:bodyPr/>
        <a:lstStyle/>
        <a:p>
          <a:endParaRPr lang="en-GB"/>
        </a:p>
      </dgm:t>
    </dgm:pt>
    <dgm:pt modelId="{EE767C7B-F024-4964-A4A5-BEF411E81544}" type="sibTrans" cxnId="{D37D5EDF-AE71-4835-8BC4-0A114F598E86}">
      <dgm:prSet/>
      <dgm:spPr/>
      <dgm:t>
        <a:bodyPr/>
        <a:lstStyle/>
        <a:p>
          <a:endParaRPr lang="en-GB"/>
        </a:p>
      </dgm:t>
    </dgm:pt>
    <dgm:pt modelId="{725ED09A-4593-4707-9EC0-F7EF7A56A809}" type="pres">
      <dgm:prSet presAssocID="{4F678844-7FDD-44D1-9282-A91523F917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F02AB02-1ABF-4FD0-A7B4-9628E8BC517F}" type="pres">
      <dgm:prSet presAssocID="{4F678844-7FDD-44D1-9282-A91523F91732}" presName="Name1" presStyleCnt="0"/>
      <dgm:spPr/>
      <dgm:t>
        <a:bodyPr/>
        <a:lstStyle/>
        <a:p>
          <a:endParaRPr lang="el-GR"/>
        </a:p>
      </dgm:t>
    </dgm:pt>
    <dgm:pt modelId="{B7710D40-D236-4E2F-A279-A0FB94EA03F8}" type="pres">
      <dgm:prSet presAssocID="{4F678844-7FDD-44D1-9282-A91523F91732}" presName="cycle" presStyleCnt="0"/>
      <dgm:spPr/>
      <dgm:t>
        <a:bodyPr/>
        <a:lstStyle/>
        <a:p>
          <a:endParaRPr lang="el-GR"/>
        </a:p>
      </dgm:t>
    </dgm:pt>
    <dgm:pt modelId="{9F973AE8-D6B6-40B0-A087-85BEC23EA039}" type="pres">
      <dgm:prSet presAssocID="{4F678844-7FDD-44D1-9282-A91523F91732}" presName="srcNode" presStyleLbl="node1" presStyleIdx="0" presStyleCnt="1"/>
      <dgm:spPr/>
      <dgm:t>
        <a:bodyPr/>
        <a:lstStyle/>
        <a:p>
          <a:endParaRPr lang="el-GR"/>
        </a:p>
      </dgm:t>
    </dgm:pt>
    <dgm:pt modelId="{878A4648-6C1C-4DEA-B61B-7208DEEFD419}" type="pres">
      <dgm:prSet presAssocID="{4F678844-7FDD-44D1-9282-A91523F91732}" presName="conn" presStyleLbl="parChTrans1D2" presStyleIdx="0" presStyleCnt="1"/>
      <dgm:spPr/>
      <dgm:t>
        <a:bodyPr/>
        <a:lstStyle/>
        <a:p>
          <a:endParaRPr lang="en-GB"/>
        </a:p>
      </dgm:t>
    </dgm:pt>
    <dgm:pt modelId="{1478A9E8-A724-442E-8094-AAA18407978C}" type="pres">
      <dgm:prSet presAssocID="{4F678844-7FDD-44D1-9282-A91523F91732}" presName="extraNode" presStyleLbl="node1" presStyleIdx="0" presStyleCnt="1"/>
      <dgm:spPr/>
      <dgm:t>
        <a:bodyPr/>
        <a:lstStyle/>
        <a:p>
          <a:endParaRPr lang="el-GR"/>
        </a:p>
      </dgm:t>
    </dgm:pt>
    <dgm:pt modelId="{13CF8F00-846F-4881-80BB-E9DDD6EF2C06}" type="pres">
      <dgm:prSet presAssocID="{4F678844-7FDD-44D1-9282-A91523F91732}" presName="dstNode" presStyleLbl="node1" presStyleIdx="0" presStyleCnt="1"/>
      <dgm:spPr/>
      <dgm:t>
        <a:bodyPr/>
        <a:lstStyle/>
        <a:p>
          <a:endParaRPr lang="el-GR"/>
        </a:p>
      </dgm:t>
    </dgm:pt>
    <dgm:pt modelId="{B3CDC238-3F4A-4DB5-A3BB-1F1E339A5444}" type="pres">
      <dgm:prSet presAssocID="{BAE1DB52-404A-4070-B4F5-A9CB61954D41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F4A0C9-DC29-4AD7-B1DD-4FD53D516916}" type="pres">
      <dgm:prSet presAssocID="{BAE1DB52-404A-4070-B4F5-A9CB61954D41}" presName="accent_1" presStyleCnt="0"/>
      <dgm:spPr/>
    </dgm:pt>
    <dgm:pt modelId="{1513CC57-795C-4F23-BAD5-13895BE31F5B}" type="pres">
      <dgm:prSet presAssocID="{BAE1DB52-404A-4070-B4F5-A9CB61954D41}" presName="accentRepeatNode" presStyleLbl="solidFgAcc1" presStyleIdx="0" presStyleCnt="1"/>
      <dgm:spPr/>
      <dgm:t>
        <a:bodyPr/>
        <a:lstStyle/>
        <a:p>
          <a:endParaRPr lang="el-GR"/>
        </a:p>
      </dgm:t>
    </dgm:pt>
  </dgm:ptLst>
  <dgm:cxnLst>
    <dgm:cxn modelId="{6965E0A1-4307-4510-B12A-AEE9DE299450}" type="presOf" srcId="{EE767C7B-F024-4964-A4A5-BEF411E81544}" destId="{878A4648-6C1C-4DEA-B61B-7208DEEFD419}" srcOrd="0" destOrd="0" presId="urn:microsoft.com/office/officeart/2008/layout/VerticalCurvedList"/>
    <dgm:cxn modelId="{AF0AC334-F78D-482D-8F25-87841F20AFBE}" type="presOf" srcId="{4F678844-7FDD-44D1-9282-A91523F91732}" destId="{725ED09A-4593-4707-9EC0-F7EF7A56A809}" srcOrd="0" destOrd="0" presId="urn:microsoft.com/office/officeart/2008/layout/VerticalCurvedList"/>
    <dgm:cxn modelId="{D37D5EDF-AE71-4835-8BC4-0A114F598E86}" srcId="{4F678844-7FDD-44D1-9282-A91523F91732}" destId="{BAE1DB52-404A-4070-B4F5-A9CB61954D41}" srcOrd="0" destOrd="0" parTransId="{A8F60E0F-C8B0-4D0E-8B81-1ADABBB428CA}" sibTransId="{EE767C7B-F024-4964-A4A5-BEF411E81544}"/>
    <dgm:cxn modelId="{53E68999-E1A3-4680-BE0A-7FBD756CE3F7}" type="presOf" srcId="{BAE1DB52-404A-4070-B4F5-A9CB61954D41}" destId="{B3CDC238-3F4A-4DB5-A3BB-1F1E339A5444}" srcOrd="0" destOrd="0" presId="urn:microsoft.com/office/officeart/2008/layout/VerticalCurvedList"/>
    <dgm:cxn modelId="{02B946E4-51B3-4A47-87ED-1FACCE24AB46}" type="presParOf" srcId="{725ED09A-4593-4707-9EC0-F7EF7A56A809}" destId="{3F02AB02-1ABF-4FD0-A7B4-9628E8BC517F}" srcOrd="0" destOrd="0" presId="urn:microsoft.com/office/officeart/2008/layout/VerticalCurvedList"/>
    <dgm:cxn modelId="{24A63D69-9262-46AE-A49A-94D56335E9BC}" type="presParOf" srcId="{3F02AB02-1ABF-4FD0-A7B4-9628E8BC517F}" destId="{B7710D40-D236-4E2F-A279-A0FB94EA03F8}" srcOrd="0" destOrd="0" presId="urn:microsoft.com/office/officeart/2008/layout/VerticalCurvedList"/>
    <dgm:cxn modelId="{74077E57-4CF6-4D26-B503-6AE2F3D643FA}" type="presParOf" srcId="{B7710D40-D236-4E2F-A279-A0FB94EA03F8}" destId="{9F973AE8-D6B6-40B0-A087-85BEC23EA039}" srcOrd="0" destOrd="0" presId="urn:microsoft.com/office/officeart/2008/layout/VerticalCurvedList"/>
    <dgm:cxn modelId="{4F4F71AE-7442-4D4F-B0A3-AAB085FD34B8}" type="presParOf" srcId="{B7710D40-D236-4E2F-A279-A0FB94EA03F8}" destId="{878A4648-6C1C-4DEA-B61B-7208DEEFD419}" srcOrd="1" destOrd="0" presId="urn:microsoft.com/office/officeart/2008/layout/VerticalCurvedList"/>
    <dgm:cxn modelId="{9E7BFB42-BEE9-4D5C-B085-42048AB1CDF3}" type="presParOf" srcId="{B7710D40-D236-4E2F-A279-A0FB94EA03F8}" destId="{1478A9E8-A724-442E-8094-AAA18407978C}" srcOrd="2" destOrd="0" presId="urn:microsoft.com/office/officeart/2008/layout/VerticalCurvedList"/>
    <dgm:cxn modelId="{D47E151B-4003-4805-8FD8-EFA539C2BFA3}" type="presParOf" srcId="{B7710D40-D236-4E2F-A279-A0FB94EA03F8}" destId="{13CF8F00-846F-4881-80BB-E9DDD6EF2C06}" srcOrd="3" destOrd="0" presId="urn:microsoft.com/office/officeart/2008/layout/VerticalCurvedList"/>
    <dgm:cxn modelId="{93BC5549-C9BD-4A1F-BFD4-A7D8CFEF8B84}" type="presParOf" srcId="{3F02AB02-1ABF-4FD0-A7B4-9628E8BC517F}" destId="{B3CDC238-3F4A-4DB5-A3BB-1F1E339A5444}" srcOrd="1" destOrd="0" presId="urn:microsoft.com/office/officeart/2008/layout/VerticalCurvedList"/>
    <dgm:cxn modelId="{F81E9C8B-8536-4993-9013-DB9411D12FEB}" type="presParOf" srcId="{3F02AB02-1ABF-4FD0-A7B4-9628E8BC517F}" destId="{D6F4A0C9-DC29-4AD7-B1DD-4FD53D516916}" srcOrd="2" destOrd="0" presId="urn:microsoft.com/office/officeart/2008/layout/VerticalCurvedList"/>
    <dgm:cxn modelId="{0C4D83BF-5785-40F1-8128-3AE872601003}" type="presParOf" srcId="{D6F4A0C9-DC29-4AD7-B1DD-4FD53D516916}" destId="{1513CC57-795C-4F23-BAD5-13895BE31F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678844-7FDD-44D1-9282-A91523F9173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AE1DB52-404A-4070-B4F5-A9CB61954D41}">
      <dgm:prSet custT="1"/>
      <dgm:spPr/>
      <dgm:t>
        <a:bodyPr/>
        <a:lstStyle/>
        <a:p>
          <a:pPr rtl="0"/>
          <a:r>
            <a:rPr lang="el-GR" sz="2400" b="1" dirty="0" smtClean="0">
              <a:solidFill>
                <a:schemeClr val="tx1"/>
              </a:solidFill>
            </a:rPr>
            <a:t>Δημόσια Δαπάνη: </a:t>
          </a:r>
          <a:r>
            <a:rPr lang="en-US" sz="2400" b="1" dirty="0" smtClean="0">
              <a:solidFill>
                <a:schemeClr val="tx1"/>
              </a:solidFill>
            </a:rPr>
            <a:t>5</a:t>
          </a:r>
          <a:r>
            <a:rPr lang="el-GR" sz="2400" b="1" dirty="0" smtClean="0">
              <a:solidFill>
                <a:schemeClr val="tx1"/>
              </a:solidFill>
            </a:rPr>
            <a:t>0 εκ €</a:t>
          </a:r>
          <a:endParaRPr lang="en-GB" sz="2400" b="1" dirty="0">
            <a:solidFill>
              <a:schemeClr val="tx1"/>
            </a:solidFill>
          </a:endParaRPr>
        </a:p>
      </dgm:t>
    </dgm:pt>
    <dgm:pt modelId="{A8F60E0F-C8B0-4D0E-8B81-1ADABBB428CA}" type="parTrans" cxnId="{D37D5EDF-AE71-4835-8BC4-0A114F598E86}">
      <dgm:prSet/>
      <dgm:spPr/>
      <dgm:t>
        <a:bodyPr/>
        <a:lstStyle/>
        <a:p>
          <a:endParaRPr lang="en-GB"/>
        </a:p>
      </dgm:t>
    </dgm:pt>
    <dgm:pt modelId="{EE767C7B-F024-4964-A4A5-BEF411E81544}" type="sibTrans" cxnId="{D37D5EDF-AE71-4835-8BC4-0A114F598E86}">
      <dgm:prSet/>
      <dgm:spPr/>
      <dgm:t>
        <a:bodyPr/>
        <a:lstStyle/>
        <a:p>
          <a:endParaRPr lang="en-GB"/>
        </a:p>
      </dgm:t>
    </dgm:pt>
    <dgm:pt modelId="{725ED09A-4593-4707-9EC0-F7EF7A56A809}" type="pres">
      <dgm:prSet presAssocID="{4F678844-7FDD-44D1-9282-A91523F917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F02AB02-1ABF-4FD0-A7B4-9628E8BC517F}" type="pres">
      <dgm:prSet presAssocID="{4F678844-7FDD-44D1-9282-A91523F91732}" presName="Name1" presStyleCnt="0"/>
      <dgm:spPr/>
      <dgm:t>
        <a:bodyPr/>
        <a:lstStyle/>
        <a:p>
          <a:endParaRPr lang="en-US"/>
        </a:p>
      </dgm:t>
    </dgm:pt>
    <dgm:pt modelId="{B7710D40-D236-4E2F-A279-A0FB94EA03F8}" type="pres">
      <dgm:prSet presAssocID="{4F678844-7FDD-44D1-9282-A91523F91732}" presName="cycle" presStyleCnt="0"/>
      <dgm:spPr/>
      <dgm:t>
        <a:bodyPr/>
        <a:lstStyle/>
        <a:p>
          <a:endParaRPr lang="en-US"/>
        </a:p>
      </dgm:t>
    </dgm:pt>
    <dgm:pt modelId="{9F973AE8-D6B6-40B0-A087-85BEC23EA039}" type="pres">
      <dgm:prSet presAssocID="{4F678844-7FDD-44D1-9282-A91523F91732}" presName="srcNode" presStyleLbl="node1" presStyleIdx="0" presStyleCnt="1"/>
      <dgm:spPr/>
      <dgm:t>
        <a:bodyPr/>
        <a:lstStyle/>
        <a:p>
          <a:endParaRPr lang="en-US"/>
        </a:p>
      </dgm:t>
    </dgm:pt>
    <dgm:pt modelId="{878A4648-6C1C-4DEA-B61B-7208DEEFD419}" type="pres">
      <dgm:prSet presAssocID="{4F678844-7FDD-44D1-9282-A91523F91732}" presName="conn" presStyleLbl="parChTrans1D2" presStyleIdx="0" presStyleCnt="1"/>
      <dgm:spPr/>
      <dgm:t>
        <a:bodyPr/>
        <a:lstStyle/>
        <a:p>
          <a:endParaRPr lang="en-GB"/>
        </a:p>
      </dgm:t>
    </dgm:pt>
    <dgm:pt modelId="{1478A9E8-A724-442E-8094-AAA18407978C}" type="pres">
      <dgm:prSet presAssocID="{4F678844-7FDD-44D1-9282-A91523F91732}" presName="extraNode" presStyleLbl="node1" presStyleIdx="0" presStyleCnt="1"/>
      <dgm:spPr/>
      <dgm:t>
        <a:bodyPr/>
        <a:lstStyle/>
        <a:p>
          <a:endParaRPr lang="en-US"/>
        </a:p>
      </dgm:t>
    </dgm:pt>
    <dgm:pt modelId="{13CF8F00-846F-4881-80BB-E9DDD6EF2C06}" type="pres">
      <dgm:prSet presAssocID="{4F678844-7FDD-44D1-9282-A91523F91732}" presName="dstNode" presStyleLbl="node1" presStyleIdx="0" presStyleCnt="1"/>
      <dgm:spPr/>
      <dgm:t>
        <a:bodyPr/>
        <a:lstStyle/>
        <a:p>
          <a:endParaRPr lang="en-US"/>
        </a:p>
      </dgm:t>
    </dgm:pt>
    <dgm:pt modelId="{2FDD91A2-0C9D-4A61-9D69-F011EE66287F}" type="pres">
      <dgm:prSet presAssocID="{BAE1DB52-404A-4070-B4F5-A9CB61954D41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FD894DD-44FF-4575-A77A-C7B6242781D8}" type="pres">
      <dgm:prSet presAssocID="{BAE1DB52-404A-4070-B4F5-A9CB61954D41}" presName="accent_1" presStyleCnt="0"/>
      <dgm:spPr/>
    </dgm:pt>
    <dgm:pt modelId="{1513CC57-795C-4F23-BAD5-13895BE31F5B}" type="pres">
      <dgm:prSet presAssocID="{BAE1DB52-404A-4070-B4F5-A9CB61954D41}" presName="accentRepeatNode" presStyleLbl="solidFgAcc1" presStyleIdx="0" presStyleCnt="1" custLinFactNeighborX="-6790" custLinFactNeighborY="-2324"/>
      <dgm:spPr/>
      <dgm:t>
        <a:bodyPr/>
        <a:lstStyle/>
        <a:p>
          <a:endParaRPr lang="en-US"/>
        </a:p>
      </dgm:t>
    </dgm:pt>
  </dgm:ptLst>
  <dgm:cxnLst>
    <dgm:cxn modelId="{F0479222-40A4-4544-8A02-912C66BC14A5}" type="presOf" srcId="{BAE1DB52-404A-4070-B4F5-A9CB61954D41}" destId="{2FDD91A2-0C9D-4A61-9D69-F011EE66287F}" srcOrd="0" destOrd="0" presId="urn:microsoft.com/office/officeart/2008/layout/VerticalCurvedList"/>
    <dgm:cxn modelId="{D37D5EDF-AE71-4835-8BC4-0A114F598E86}" srcId="{4F678844-7FDD-44D1-9282-A91523F91732}" destId="{BAE1DB52-404A-4070-B4F5-A9CB61954D41}" srcOrd="0" destOrd="0" parTransId="{A8F60E0F-C8B0-4D0E-8B81-1ADABBB428CA}" sibTransId="{EE767C7B-F024-4964-A4A5-BEF411E81544}"/>
    <dgm:cxn modelId="{EC580C3F-86C0-4EAD-AF47-C533EE4D91BF}" type="presOf" srcId="{EE767C7B-F024-4964-A4A5-BEF411E81544}" destId="{878A4648-6C1C-4DEA-B61B-7208DEEFD419}" srcOrd="0" destOrd="0" presId="urn:microsoft.com/office/officeart/2008/layout/VerticalCurvedList"/>
    <dgm:cxn modelId="{E127EC84-5900-4FED-B655-32E311C988F2}" type="presOf" srcId="{4F678844-7FDD-44D1-9282-A91523F91732}" destId="{725ED09A-4593-4707-9EC0-F7EF7A56A809}" srcOrd="0" destOrd="0" presId="urn:microsoft.com/office/officeart/2008/layout/VerticalCurvedList"/>
    <dgm:cxn modelId="{71CCA887-8185-4603-9E29-37B7F989D862}" type="presParOf" srcId="{725ED09A-4593-4707-9EC0-F7EF7A56A809}" destId="{3F02AB02-1ABF-4FD0-A7B4-9628E8BC517F}" srcOrd="0" destOrd="0" presId="urn:microsoft.com/office/officeart/2008/layout/VerticalCurvedList"/>
    <dgm:cxn modelId="{9FDCB50A-4EE8-4BAD-BB47-77D5803769B2}" type="presParOf" srcId="{3F02AB02-1ABF-4FD0-A7B4-9628E8BC517F}" destId="{B7710D40-D236-4E2F-A279-A0FB94EA03F8}" srcOrd="0" destOrd="0" presId="urn:microsoft.com/office/officeart/2008/layout/VerticalCurvedList"/>
    <dgm:cxn modelId="{3E894EED-79F4-4B4C-B7C4-7D1141CEAB2B}" type="presParOf" srcId="{B7710D40-D236-4E2F-A279-A0FB94EA03F8}" destId="{9F973AE8-D6B6-40B0-A087-85BEC23EA039}" srcOrd="0" destOrd="0" presId="urn:microsoft.com/office/officeart/2008/layout/VerticalCurvedList"/>
    <dgm:cxn modelId="{C75F34D3-8673-4D0C-AB33-C60D5F35CC6C}" type="presParOf" srcId="{B7710D40-D236-4E2F-A279-A0FB94EA03F8}" destId="{878A4648-6C1C-4DEA-B61B-7208DEEFD419}" srcOrd="1" destOrd="0" presId="urn:microsoft.com/office/officeart/2008/layout/VerticalCurvedList"/>
    <dgm:cxn modelId="{E62B9C16-35A0-4B92-963F-D31284544587}" type="presParOf" srcId="{B7710D40-D236-4E2F-A279-A0FB94EA03F8}" destId="{1478A9E8-A724-442E-8094-AAA18407978C}" srcOrd="2" destOrd="0" presId="urn:microsoft.com/office/officeart/2008/layout/VerticalCurvedList"/>
    <dgm:cxn modelId="{0A51D723-D128-405D-B487-208CDC25C6D5}" type="presParOf" srcId="{B7710D40-D236-4E2F-A279-A0FB94EA03F8}" destId="{13CF8F00-846F-4881-80BB-E9DDD6EF2C06}" srcOrd="3" destOrd="0" presId="urn:microsoft.com/office/officeart/2008/layout/VerticalCurvedList"/>
    <dgm:cxn modelId="{006F67E3-3B71-4B63-A2E3-7B44AF454F72}" type="presParOf" srcId="{3F02AB02-1ABF-4FD0-A7B4-9628E8BC517F}" destId="{2FDD91A2-0C9D-4A61-9D69-F011EE66287F}" srcOrd="1" destOrd="0" presId="urn:microsoft.com/office/officeart/2008/layout/VerticalCurvedList"/>
    <dgm:cxn modelId="{26C8C249-E607-4C47-B3AB-34F60832A9FD}" type="presParOf" srcId="{3F02AB02-1ABF-4FD0-A7B4-9628E8BC517F}" destId="{1FD894DD-44FF-4575-A77A-C7B6242781D8}" srcOrd="2" destOrd="0" presId="urn:microsoft.com/office/officeart/2008/layout/VerticalCurvedList"/>
    <dgm:cxn modelId="{B0EE924B-7645-46EE-9545-ECDAB2E8978A}" type="presParOf" srcId="{1FD894DD-44FF-4575-A77A-C7B6242781D8}" destId="{1513CC57-795C-4F23-BAD5-13895BE31F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F678844-7FDD-44D1-9282-A91523F9173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25ED09A-4593-4707-9EC0-F7EF7A56A809}" type="pres">
      <dgm:prSet presAssocID="{4F678844-7FDD-44D1-9282-A91523F917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F02AB02-1ABF-4FD0-A7B4-9628E8BC517F}" type="pres">
      <dgm:prSet presAssocID="{4F678844-7FDD-44D1-9282-A91523F91732}" presName="Name1" presStyleCnt="0"/>
      <dgm:spPr/>
      <dgm:t>
        <a:bodyPr/>
        <a:lstStyle/>
        <a:p>
          <a:endParaRPr lang="el-GR"/>
        </a:p>
      </dgm:t>
    </dgm:pt>
    <dgm:pt modelId="{B7710D40-D236-4E2F-A279-A0FB94EA03F8}" type="pres">
      <dgm:prSet presAssocID="{4F678844-7FDD-44D1-9282-A91523F91732}" presName="cycle" presStyleCnt="0"/>
      <dgm:spPr/>
      <dgm:t>
        <a:bodyPr/>
        <a:lstStyle/>
        <a:p>
          <a:endParaRPr lang="el-GR"/>
        </a:p>
      </dgm:t>
    </dgm:pt>
    <dgm:pt modelId="{9F973AE8-D6B6-40B0-A087-85BEC23EA039}" type="pres">
      <dgm:prSet presAssocID="{4F678844-7FDD-44D1-9282-A91523F91732}" presName="srcNode" presStyleLbl="node1" presStyleIdx="0" presStyleCnt="0"/>
      <dgm:spPr/>
      <dgm:t>
        <a:bodyPr/>
        <a:lstStyle/>
        <a:p>
          <a:endParaRPr lang="el-GR"/>
        </a:p>
      </dgm:t>
    </dgm:pt>
    <dgm:pt modelId="{878A4648-6C1C-4DEA-B61B-7208DEEFD419}" type="pres">
      <dgm:prSet presAssocID="{4F678844-7FDD-44D1-9282-A91523F91732}" presName="conn" presStyleLbl="parChTrans1D2" presStyleIdx="0" presStyleCnt="1"/>
      <dgm:spPr/>
      <dgm:t>
        <a:bodyPr/>
        <a:lstStyle/>
        <a:p>
          <a:endParaRPr lang="en-GB"/>
        </a:p>
      </dgm:t>
    </dgm:pt>
    <dgm:pt modelId="{1478A9E8-A724-442E-8094-AAA18407978C}" type="pres">
      <dgm:prSet presAssocID="{4F678844-7FDD-44D1-9282-A91523F91732}" presName="extraNode" presStyleLbl="node1" presStyleIdx="0" presStyleCnt="0"/>
      <dgm:spPr/>
      <dgm:t>
        <a:bodyPr/>
        <a:lstStyle/>
        <a:p>
          <a:endParaRPr lang="el-GR"/>
        </a:p>
      </dgm:t>
    </dgm:pt>
    <dgm:pt modelId="{13CF8F00-846F-4881-80BB-E9DDD6EF2C06}" type="pres">
      <dgm:prSet presAssocID="{4F678844-7FDD-44D1-9282-A91523F91732}" presName="dstNode" presStyleLbl="node1" presStyleIdx="0" presStyleCnt="0"/>
      <dgm:spPr/>
      <dgm:t>
        <a:bodyPr/>
        <a:lstStyle/>
        <a:p>
          <a:endParaRPr lang="el-GR"/>
        </a:p>
      </dgm:t>
    </dgm:pt>
  </dgm:ptLst>
  <dgm:cxnLst>
    <dgm:cxn modelId="{E2D9F902-6057-49BA-BF65-AC1B52390116}" type="presOf" srcId="{4F678844-7FDD-44D1-9282-A91523F91732}" destId="{725ED09A-4593-4707-9EC0-F7EF7A56A809}" srcOrd="0" destOrd="0" presId="urn:microsoft.com/office/officeart/2008/layout/VerticalCurvedList"/>
    <dgm:cxn modelId="{153CBE77-1A98-4A11-A225-6F623681785E}" type="presParOf" srcId="{725ED09A-4593-4707-9EC0-F7EF7A56A809}" destId="{3F02AB02-1ABF-4FD0-A7B4-9628E8BC517F}" srcOrd="0" destOrd="0" presId="urn:microsoft.com/office/officeart/2008/layout/VerticalCurvedList"/>
    <dgm:cxn modelId="{1BDAB366-56BA-405F-A2AF-3E8E81332907}" type="presParOf" srcId="{3F02AB02-1ABF-4FD0-A7B4-9628E8BC517F}" destId="{B7710D40-D236-4E2F-A279-A0FB94EA03F8}" srcOrd="0" destOrd="0" presId="urn:microsoft.com/office/officeart/2008/layout/VerticalCurvedList"/>
    <dgm:cxn modelId="{0111C458-CE6D-4627-A765-44148DD7E827}" type="presParOf" srcId="{B7710D40-D236-4E2F-A279-A0FB94EA03F8}" destId="{9F973AE8-D6B6-40B0-A087-85BEC23EA039}" srcOrd="0" destOrd="0" presId="urn:microsoft.com/office/officeart/2008/layout/VerticalCurvedList"/>
    <dgm:cxn modelId="{109BBA3B-3DD9-421F-82C2-58E6FB0C41DB}" type="presParOf" srcId="{B7710D40-D236-4E2F-A279-A0FB94EA03F8}" destId="{878A4648-6C1C-4DEA-B61B-7208DEEFD419}" srcOrd="1" destOrd="0" presId="urn:microsoft.com/office/officeart/2008/layout/VerticalCurvedList"/>
    <dgm:cxn modelId="{65CE1732-25E7-4123-8135-7BD4DA38B796}" type="presParOf" srcId="{B7710D40-D236-4E2F-A279-A0FB94EA03F8}" destId="{1478A9E8-A724-442E-8094-AAA18407978C}" srcOrd="2" destOrd="0" presId="urn:microsoft.com/office/officeart/2008/layout/VerticalCurvedList"/>
    <dgm:cxn modelId="{1A21774F-052A-4E5B-8034-3697E69AADDB}" type="presParOf" srcId="{B7710D40-D236-4E2F-A279-A0FB94EA03F8}" destId="{13CF8F00-846F-4881-80BB-E9DDD6EF2C06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2E1E0BF-A9C9-4D79-9287-A92D743810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C81030E-0C20-4F29-93A7-DEEDA57FAA08}">
      <dgm:prSet phldrT="[Κείμενο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l-GR" b="1" dirty="0" smtClean="0">
              <a:solidFill>
                <a:srgbClr val="FFFF00"/>
              </a:solidFill>
              <a:latin typeface="+mn-lt"/>
            </a:rPr>
            <a:t>Ωφελούμενοι: </a:t>
          </a:r>
          <a:endParaRPr lang="el-GR" dirty="0">
            <a:solidFill>
              <a:srgbClr val="FFFF00"/>
            </a:solidFill>
          </a:endParaRPr>
        </a:p>
      </dgm:t>
    </dgm:pt>
    <dgm:pt modelId="{04D85251-31EF-453F-AF46-91B8EFA1FAFA}" type="parTrans" cxnId="{FDEB3436-84FB-4BBD-AB46-D6805B7E56B9}">
      <dgm:prSet/>
      <dgm:spPr/>
      <dgm:t>
        <a:bodyPr/>
        <a:lstStyle/>
        <a:p>
          <a:endParaRPr lang="el-GR"/>
        </a:p>
      </dgm:t>
    </dgm:pt>
    <dgm:pt modelId="{AFF2656B-967E-4FD7-9224-36ACDFFE6ACE}" type="sibTrans" cxnId="{FDEB3436-84FB-4BBD-AB46-D6805B7E56B9}">
      <dgm:prSet/>
      <dgm:spPr/>
      <dgm:t>
        <a:bodyPr/>
        <a:lstStyle/>
        <a:p>
          <a:endParaRPr lang="el-GR"/>
        </a:p>
      </dgm:t>
    </dgm:pt>
    <dgm:pt modelId="{2F7F3202-E9D7-4827-A73E-F896BB2AC26A}">
      <dgm:prSet phldrT="[Κείμενο]" custT="1"/>
      <dgm:spPr/>
      <dgm:t>
        <a:bodyPr/>
        <a:lstStyle/>
        <a:p>
          <a:r>
            <a:rPr lang="el-GR" sz="2000" b="1" dirty="0" smtClean="0">
              <a:solidFill>
                <a:srgbClr val="FF0000"/>
              </a:solidFill>
              <a:latin typeface="+mn-lt"/>
            </a:rPr>
            <a:t>Νέοι Επιστήμονες</a:t>
          </a:r>
          <a:endParaRPr lang="el-GR" sz="2000" dirty="0"/>
        </a:p>
      </dgm:t>
    </dgm:pt>
    <dgm:pt modelId="{21BE7357-5FAF-4466-AB96-77480FEA3228}" type="parTrans" cxnId="{B11DD089-E910-4F9F-8702-3051606DDB18}">
      <dgm:prSet/>
      <dgm:spPr/>
      <dgm:t>
        <a:bodyPr/>
        <a:lstStyle/>
        <a:p>
          <a:endParaRPr lang="el-GR"/>
        </a:p>
      </dgm:t>
    </dgm:pt>
    <dgm:pt modelId="{DC671770-E2A5-4215-9255-A0450357C89F}" type="sibTrans" cxnId="{B11DD089-E910-4F9F-8702-3051606DDB18}">
      <dgm:prSet/>
      <dgm:spPr/>
      <dgm:t>
        <a:bodyPr/>
        <a:lstStyle/>
        <a:p>
          <a:endParaRPr lang="el-GR"/>
        </a:p>
      </dgm:t>
    </dgm:pt>
    <dgm:pt modelId="{CF1D56A7-EA5B-4F09-BDFF-C90B6A8DEB29}">
      <dgm:prSet phldrT="[Κείμενο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l-GR" b="1" dirty="0" smtClean="0">
              <a:solidFill>
                <a:srgbClr val="FFFF00"/>
              </a:solidFill>
              <a:latin typeface="+mn-lt"/>
            </a:rPr>
            <a:t>Είδος έρευνας:</a:t>
          </a:r>
          <a:endParaRPr lang="el-GR" dirty="0">
            <a:solidFill>
              <a:srgbClr val="FFFF00"/>
            </a:solidFill>
          </a:endParaRPr>
        </a:p>
      </dgm:t>
    </dgm:pt>
    <dgm:pt modelId="{EC07BA95-50D7-4B4F-AA8F-86CC0D203017}" type="parTrans" cxnId="{4CE01ADC-0135-4456-B2E7-A7543EBC217F}">
      <dgm:prSet/>
      <dgm:spPr/>
      <dgm:t>
        <a:bodyPr/>
        <a:lstStyle/>
        <a:p>
          <a:endParaRPr lang="el-GR"/>
        </a:p>
      </dgm:t>
    </dgm:pt>
    <dgm:pt modelId="{C7229219-7D85-4A53-AB46-A9036CC7FC5A}" type="sibTrans" cxnId="{4CE01ADC-0135-4456-B2E7-A7543EBC217F}">
      <dgm:prSet/>
      <dgm:spPr/>
      <dgm:t>
        <a:bodyPr/>
        <a:lstStyle/>
        <a:p>
          <a:endParaRPr lang="el-GR"/>
        </a:p>
      </dgm:t>
    </dgm:pt>
    <dgm:pt modelId="{F9BE0833-823C-4D09-989B-6FC80E14EDAE}">
      <dgm:prSet phldrT="[Κείμενο]" custT="1"/>
      <dgm:spPr/>
      <dgm:t>
        <a:bodyPr/>
        <a:lstStyle/>
        <a:p>
          <a:r>
            <a:rPr lang="el-GR" sz="2000" b="1" dirty="0" smtClean="0">
              <a:solidFill>
                <a:srgbClr val="FF0000"/>
              </a:solidFill>
              <a:latin typeface="+mn-lt"/>
            </a:rPr>
            <a:t>Όλα τα είδη</a:t>
          </a:r>
          <a:endParaRPr lang="el-GR" sz="2000" dirty="0"/>
        </a:p>
      </dgm:t>
    </dgm:pt>
    <dgm:pt modelId="{8886F57B-825C-4CDD-8440-A89305B8D925}" type="parTrans" cxnId="{864D00BC-54B9-40D9-B55B-06C4BA9F4C3D}">
      <dgm:prSet/>
      <dgm:spPr/>
      <dgm:t>
        <a:bodyPr/>
        <a:lstStyle/>
        <a:p>
          <a:endParaRPr lang="el-GR"/>
        </a:p>
      </dgm:t>
    </dgm:pt>
    <dgm:pt modelId="{B680159B-D7E2-42C6-862D-35FBE57CF454}" type="sibTrans" cxnId="{864D00BC-54B9-40D9-B55B-06C4BA9F4C3D}">
      <dgm:prSet/>
      <dgm:spPr/>
      <dgm:t>
        <a:bodyPr/>
        <a:lstStyle/>
        <a:p>
          <a:endParaRPr lang="el-GR"/>
        </a:p>
      </dgm:t>
    </dgm:pt>
    <dgm:pt modelId="{915B97D8-3D0F-40C8-98CC-080711B780ED}">
      <dgm:prSet phldrT="[Κείμενο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l-GR" b="1" dirty="0" smtClean="0">
              <a:solidFill>
                <a:srgbClr val="FFFF00"/>
              </a:solidFill>
              <a:latin typeface="+mn-lt"/>
            </a:rPr>
            <a:t>Κριτήρια: </a:t>
          </a:r>
          <a:endParaRPr lang="el-GR" dirty="0">
            <a:solidFill>
              <a:srgbClr val="FFFF00"/>
            </a:solidFill>
          </a:endParaRPr>
        </a:p>
      </dgm:t>
    </dgm:pt>
    <dgm:pt modelId="{10A7D90A-4AC4-430A-89D4-A2B931A75D54}" type="parTrans" cxnId="{8DCA2D4A-67CE-4AD5-8A1A-A6F369F17094}">
      <dgm:prSet/>
      <dgm:spPr/>
      <dgm:t>
        <a:bodyPr/>
        <a:lstStyle/>
        <a:p>
          <a:endParaRPr lang="el-GR"/>
        </a:p>
      </dgm:t>
    </dgm:pt>
    <dgm:pt modelId="{C7534F9C-E589-4D57-BB56-FB27D351BBB1}" type="sibTrans" cxnId="{8DCA2D4A-67CE-4AD5-8A1A-A6F369F17094}">
      <dgm:prSet/>
      <dgm:spPr/>
      <dgm:t>
        <a:bodyPr/>
        <a:lstStyle/>
        <a:p>
          <a:endParaRPr lang="el-GR"/>
        </a:p>
      </dgm:t>
    </dgm:pt>
    <dgm:pt modelId="{F60FF331-5CF3-4D2D-9F8B-A7A13EFE1590}">
      <dgm:prSet phldrT="[Κείμενο]" custT="1"/>
      <dgm:spPr/>
      <dgm:t>
        <a:bodyPr/>
        <a:lstStyle/>
        <a:p>
          <a:r>
            <a:rPr lang="el-GR" sz="2000" b="1" dirty="0" smtClean="0">
              <a:solidFill>
                <a:srgbClr val="FF0000"/>
              </a:solidFill>
              <a:latin typeface="+mn-lt"/>
            </a:rPr>
            <a:t>Θεματικά και γεωγραφικά ανεξάρτητα.</a:t>
          </a:r>
          <a:endParaRPr lang="el-GR" sz="2000" dirty="0"/>
        </a:p>
      </dgm:t>
    </dgm:pt>
    <dgm:pt modelId="{792BC0F9-DA08-48C9-94C2-216D53896C9F}" type="parTrans" cxnId="{6A2F3BE9-7B64-467A-98EB-208F708C4924}">
      <dgm:prSet/>
      <dgm:spPr/>
      <dgm:t>
        <a:bodyPr/>
        <a:lstStyle/>
        <a:p>
          <a:endParaRPr lang="el-GR"/>
        </a:p>
      </dgm:t>
    </dgm:pt>
    <dgm:pt modelId="{F99F11C3-96DD-4047-AAAC-E73D59C633C5}" type="sibTrans" cxnId="{6A2F3BE9-7B64-467A-98EB-208F708C4924}">
      <dgm:prSet/>
      <dgm:spPr/>
      <dgm:t>
        <a:bodyPr/>
        <a:lstStyle/>
        <a:p>
          <a:endParaRPr lang="el-GR"/>
        </a:p>
      </dgm:t>
    </dgm:pt>
    <dgm:pt modelId="{4246DC2D-C782-4487-BD2D-A8F1CC5FA818}">
      <dgm:prSet custT="1"/>
      <dgm:spPr/>
      <dgm:t>
        <a:bodyPr/>
        <a:lstStyle/>
        <a:p>
          <a:r>
            <a:rPr lang="el-GR" sz="2000" b="1" dirty="0" smtClean="0">
              <a:solidFill>
                <a:srgbClr val="FF0000"/>
              </a:solidFill>
              <a:latin typeface="+mn-lt"/>
            </a:rPr>
            <a:t>Πανεπιστήμια, ΤΕΙ, ΕΚ</a:t>
          </a:r>
          <a:endParaRPr lang="el-GR" sz="2000" dirty="0">
            <a:latin typeface="+mn-lt"/>
          </a:endParaRPr>
        </a:p>
      </dgm:t>
    </dgm:pt>
    <dgm:pt modelId="{7134F3AC-CB36-464B-A337-30EBD420056B}" type="parTrans" cxnId="{5D87879F-6D81-4D8F-A9C5-FE1C7DDA8029}">
      <dgm:prSet/>
      <dgm:spPr/>
      <dgm:t>
        <a:bodyPr/>
        <a:lstStyle/>
        <a:p>
          <a:endParaRPr lang="el-GR"/>
        </a:p>
      </dgm:t>
    </dgm:pt>
    <dgm:pt modelId="{9F0DE69A-07B3-4141-BC71-A7E6F69A0BC7}" type="sibTrans" cxnId="{5D87879F-6D81-4D8F-A9C5-FE1C7DDA8029}">
      <dgm:prSet/>
      <dgm:spPr/>
      <dgm:t>
        <a:bodyPr/>
        <a:lstStyle/>
        <a:p>
          <a:endParaRPr lang="el-GR"/>
        </a:p>
      </dgm:t>
    </dgm:pt>
    <dgm:pt modelId="{75DB1623-F1A5-49B7-9328-DE8994A75081}">
      <dgm:prSet phldrT="[Κείμενο]" custT="1"/>
      <dgm:spPr/>
      <dgm:t>
        <a:bodyPr/>
        <a:lstStyle/>
        <a:p>
          <a:r>
            <a:rPr lang="el-GR" sz="2000" b="1" dirty="0" smtClean="0">
              <a:solidFill>
                <a:srgbClr val="FF0000"/>
              </a:solidFill>
            </a:rPr>
            <a:t>Έρευνα ‘επιστημονικής </a:t>
          </a:r>
          <a:r>
            <a:rPr lang="el-GR" sz="2000" b="1" dirty="0" smtClean="0">
              <a:solidFill>
                <a:srgbClr val="FF0000"/>
              </a:solidFill>
            </a:rPr>
            <a:t>περιέργειας’</a:t>
          </a:r>
          <a:endParaRPr lang="el-GR" sz="2000" b="1" dirty="0">
            <a:solidFill>
              <a:srgbClr val="FF0000"/>
            </a:solidFill>
          </a:endParaRPr>
        </a:p>
      </dgm:t>
    </dgm:pt>
    <dgm:pt modelId="{545BC3F9-B551-45E5-BC3C-DDE335BA311F}" type="parTrans" cxnId="{1FDF9FF6-5F1A-4754-B649-50899FD433AF}">
      <dgm:prSet/>
      <dgm:spPr/>
      <dgm:t>
        <a:bodyPr/>
        <a:lstStyle/>
        <a:p>
          <a:endParaRPr lang="el-GR"/>
        </a:p>
      </dgm:t>
    </dgm:pt>
    <dgm:pt modelId="{CF2EA935-0A6F-4D49-9937-B6CCB21E1F34}" type="sibTrans" cxnId="{1FDF9FF6-5F1A-4754-B649-50899FD433AF}">
      <dgm:prSet/>
      <dgm:spPr/>
      <dgm:t>
        <a:bodyPr/>
        <a:lstStyle/>
        <a:p>
          <a:endParaRPr lang="el-GR"/>
        </a:p>
      </dgm:t>
    </dgm:pt>
    <dgm:pt modelId="{51831A6A-0E1D-4CB7-BAD6-AC2C4DA38577}">
      <dgm:prSet custT="1"/>
      <dgm:spPr/>
      <dgm:t>
        <a:bodyPr/>
        <a:lstStyle/>
        <a:p>
          <a:r>
            <a:rPr lang="el-GR" sz="2000" b="1" dirty="0" smtClean="0">
              <a:solidFill>
                <a:srgbClr val="FF0000"/>
              </a:solidFill>
              <a:latin typeface="+mn-lt"/>
            </a:rPr>
            <a:t>Επιδίωξη επιστημονικής Ποιότητας και Αριστεία</a:t>
          </a:r>
          <a:endParaRPr lang="el-GR" sz="2000" dirty="0">
            <a:latin typeface="+mn-lt"/>
          </a:endParaRPr>
        </a:p>
      </dgm:t>
    </dgm:pt>
    <dgm:pt modelId="{997899FC-54DF-406C-A92D-D12A4F4DD455}" type="parTrans" cxnId="{4026572E-A7D6-478A-BB8C-660E0C6F1408}">
      <dgm:prSet/>
      <dgm:spPr/>
      <dgm:t>
        <a:bodyPr/>
        <a:lstStyle/>
        <a:p>
          <a:endParaRPr lang="el-GR"/>
        </a:p>
      </dgm:t>
    </dgm:pt>
    <dgm:pt modelId="{D455BBDE-E5FE-41B8-ADAB-3AC063C0CFB9}" type="sibTrans" cxnId="{4026572E-A7D6-478A-BB8C-660E0C6F1408}">
      <dgm:prSet/>
      <dgm:spPr/>
      <dgm:t>
        <a:bodyPr/>
        <a:lstStyle/>
        <a:p>
          <a:endParaRPr lang="el-GR"/>
        </a:p>
      </dgm:t>
    </dgm:pt>
    <dgm:pt modelId="{2F872B5A-7072-4A87-BC0E-5AF384D913D0}" type="pres">
      <dgm:prSet presAssocID="{22E1E0BF-A9C9-4D79-9287-A92D74381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36C630F-2436-435D-9004-5E535506BEF2}" type="pres">
      <dgm:prSet presAssocID="{CC81030E-0C20-4F29-93A7-DEEDA57FAA08}" presName="linNode" presStyleCnt="0"/>
      <dgm:spPr/>
    </dgm:pt>
    <dgm:pt modelId="{D9C49B75-1640-4A60-9BAA-ACADC722CBB5}" type="pres">
      <dgm:prSet presAssocID="{CC81030E-0C20-4F29-93A7-DEEDA57FAA0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E4FD46-359D-4BC7-AE49-40591C953CCF}" type="pres">
      <dgm:prSet presAssocID="{CC81030E-0C20-4F29-93A7-DEEDA57FAA0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48D8EC-BFAF-4A43-BB40-DFC9AABAFCBD}" type="pres">
      <dgm:prSet presAssocID="{AFF2656B-967E-4FD7-9224-36ACDFFE6ACE}" presName="sp" presStyleCnt="0"/>
      <dgm:spPr/>
    </dgm:pt>
    <dgm:pt modelId="{A1886C0C-1BB9-4C02-AC68-CD1B494E3293}" type="pres">
      <dgm:prSet presAssocID="{CF1D56A7-EA5B-4F09-BDFF-C90B6A8DEB29}" presName="linNode" presStyleCnt="0"/>
      <dgm:spPr/>
    </dgm:pt>
    <dgm:pt modelId="{3483D353-9737-4BDF-8C66-7364F2061073}" type="pres">
      <dgm:prSet presAssocID="{CF1D56A7-EA5B-4F09-BDFF-C90B6A8DEB2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6F01FB-FED6-4DC7-B151-725B0AEB5AF3}" type="pres">
      <dgm:prSet presAssocID="{CF1D56A7-EA5B-4F09-BDFF-C90B6A8DEB29}" presName="descendantText" presStyleLbl="alignAccFollowNode1" presStyleIdx="1" presStyleCnt="3" custScaleY="12786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287F8F-EB19-4287-94F4-65276369B8C0}" type="pres">
      <dgm:prSet presAssocID="{C7229219-7D85-4A53-AB46-A9036CC7FC5A}" presName="sp" presStyleCnt="0"/>
      <dgm:spPr/>
    </dgm:pt>
    <dgm:pt modelId="{398FF532-77EF-4FE2-A3E2-600E6856B7DD}" type="pres">
      <dgm:prSet presAssocID="{915B97D8-3D0F-40C8-98CC-080711B780ED}" presName="linNode" presStyleCnt="0"/>
      <dgm:spPr/>
    </dgm:pt>
    <dgm:pt modelId="{5648FE75-71F4-40B7-8F36-433062F6EFAE}" type="pres">
      <dgm:prSet presAssocID="{915B97D8-3D0F-40C8-98CC-080711B780E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1CA1A6-42D6-47ED-9683-4AF4D47530F2}" type="pres">
      <dgm:prSet presAssocID="{915B97D8-3D0F-40C8-98CC-080711B780ED}" presName="descendantText" presStyleLbl="alignAccFollowNode1" presStyleIdx="2" presStyleCnt="3" custScaleY="1444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026572E-A7D6-478A-BB8C-660E0C6F1408}" srcId="{915B97D8-3D0F-40C8-98CC-080711B780ED}" destId="{51831A6A-0E1D-4CB7-BAD6-AC2C4DA38577}" srcOrd="1" destOrd="0" parTransId="{997899FC-54DF-406C-A92D-D12A4F4DD455}" sibTransId="{D455BBDE-E5FE-41B8-ADAB-3AC063C0CFB9}"/>
    <dgm:cxn modelId="{6A2F3BE9-7B64-467A-98EB-208F708C4924}" srcId="{915B97D8-3D0F-40C8-98CC-080711B780ED}" destId="{F60FF331-5CF3-4D2D-9F8B-A7A13EFE1590}" srcOrd="0" destOrd="0" parTransId="{792BC0F9-DA08-48C9-94C2-216D53896C9F}" sibTransId="{F99F11C3-96DD-4047-AAAC-E73D59C633C5}"/>
    <dgm:cxn modelId="{5D87879F-6D81-4D8F-A9C5-FE1C7DDA8029}" srcId="{CC81030E-0C20-4F29-93A7-DEEDA57FAA08}" destId="{4246DC2D-C782-4487-BD2D-A8F1CC5FA818}" srcOrd="1" destOrd="0" parTransId="{7134F3AC-CB36-464B-A337-30EBD420056B}" sibTransId="{9F0DE69A-07B3-4141-BC71-A7E6F69A0BC7}"/>
    <dgm:cxn modelId="{80EA3AE6-56B5-41A0-861E-7915020B9A6F}" type="presOf" srcId="{75DB1623-F1A5-49B7-9328-DE8994A75081}" destId="{4B6F01FB-FED6-4DC7-B151-725B0AEB5AF3}" srcOrd="0" destOrd="1" presId="urn:microsoft.com/office/officeart/2005/8/layout/vList5"/>
    <dgm:cxn modelId="{DDBCB77C-E4F9-4C3E-9B2B-9F17B282D06E}" type="presOf" srcId="{22E1E0BF-A9C9-4D79-9287-A92D7438102F}" destId="{2F872B5A-7072-4A87-BC0E-5AF384D913D0}" srcOrd="0" destOrd="0" presId="urn:microsoft.com/office/officeart/2005/8/layout/vList5"/>
    <dgm:cxn modelId="{8DCA2D4A-67CE-4AD5-8A1A-A6F369F17094}" srcId="{22E1E0BF-A9C9-4D79-9287-A92D7438102F}" destId="{915B97D8-3D0F-40C8-98CC-080711B780ED}" srcOrd="2" destOrd="0" parTransId="{10A7D90A-4AC4-430A-89D4-A2B931A75D54}" sibTransId="{C7534F9C-E589-4D57-BB56-FB27D351BBB1}"/>
    <dgm:cxn modelId="{E846525C-C4C2-4F58-A8A2-E4454A540D83}" type="presOf" srcId="{F60FF331-5CF3-4D2D-9F8B-A7A13EFE1590}" destId="{711CA1A6-42D6-47ED-9683-4AF4D47530F2}" srcOrd="0" destOrd="0" presId="urn:microsoft.com/office/officeart/2005/8/layout/vList5"/>
    <dgm:cxn modelId="{31933FE6-426F-4203-8FDD-7A9D0418739D}" type="presOf" srcId="{CC81030E-0C20-4F29-93A7-DEEDA57FAA08}" destId="{D9C49B75-1640-4A60-9BAA-ACADC722CBB5}" srcOrd="0" destOrd="0" presId="urn:microsoft.com/office/officeart/2005/8/layout/vList5"/>
    <dgm:cxn modelId="{864D00BC-54B9-40D9-B55B-06C4BA9F4C3D}" srcId="{CF1D56A7-EA5B-4F09-BDFF-C90B6A8DEB29}" destId="{F9BE0833-823C-4D09-989B-6FC80E14EDAE}" srcOrd="0" destOrd="0" parTransId="{8886F57B-825C-4CDD-8440-A89305B8D925}" sibTransId="{B680159B-D7E2-42C6-862D-35FBE57CF454}"/>
    <dgm:cxn modelId="{4CE01ADC-0135-4456-B2E7-A7543EBC217F}" srcId="{22E1E0BF-A9C9-4D79-9287-A92D7438102F}" destId="{CF1D56A7-EA5B-4F09-BDFF-C90B6A8DEB29}" srcOrd="1" destOrd="0" parTransId="{EC07BA95-50D7-4B4F-AA8F-86CC0D203017}" sibTransId="{C7229219-7D85-4A53-AB46-A9036CC7FC5A}"/>
    <dgm:cxn modelId="{DE2D94D7-560E-4140-9E45-1EA13927ED73}" type="presOf" srcId="{CF1D56A7-EA5B-4F09-BDFF-C90B6A8DEB29}" destId="{3483D353-9737-4BDF-8C66-7364F2061073}" srcOrd="0" destOrd="0" presId="urn:microsoft.com/office/officeart/2005/8/layout/vList5"/>
    <dgm:cxn modelId="{1FDF9FF6-5F1A-4754-B649-50899FD433AF}" srcId="{CF1D56A7-EA5B-4F09-BDFF-C90B6A8DEB29}" destId="{75DB1623-F1A5-49B7-9328-DE8994A75081}" srcOrd="1" destOrd="0" parTransId="{545BC3F9-B551-45E5-BC3C-DDE335BA311F}" sibTransId="{CF2EA935-0A6F-4D49-9937-B6CCB21E1F34}"/>
    <dgm:cxn modelId="{124E84B2-7F0F-4527-A31D-ECB5ED7A3C16}" type="presOf" srcId="{2F7F3202-E9D7-4827-A73E-F896BB2AC26A}" destId="{ECE4FD46-359D-4BC7-AE49-40591C953CCF}" srcOrd="0" destOrd="0" presId="urn:microsoft.com/office/officeart/2005/8/layout/vList5"/>
    <dgm:cxn modelId="{DF0CD9BF-4098-4D27-92A9-430F6829C533}" type="presOf" srcId="{4246DC2D-C782-4487-BD2D-A8F1CC5FA818}" destId="{ECE4FD46-359D-4BC7-AE49-40591C953CCF}" srcOrd="0" destOrd="1" presId="urn:microsoft.com/office/officeart/2005/8/layout/vList5"/>
    <dgm:cxn modelId="{B11DD089-E910-4F9F-8702-3051606DDB18}" srcId="{CC81030E-0C20-4F29-93A7-DEEDA57FAA08}" destId="{2F7F3202-E9D7-4827-A73E-F896BB2AC26A}" srcOrd="0" destOrd="0" parTransId="{21BE7357-5FAF-4466-AB96-77480FEA3228}" sibTransId="{DC671770-E2A5-4215-9255-A0450357C89F}"/>
    <dgm:cxn modelId="{FDEB3436-84FB-4BBD-AB46-D6805B7E56B9}" srcId="{22E1E0BF-A9C9-4D79-9287-A92D7438102F}" destId="{CC81030E-0C20-4F29-93A7-DEEDA57FAA08}" srcOrd="0" destOrd="0" parTransId="{04D85251-31EF-453F-AF46-91B8EFA1FAFA}" sibTransId="{AFF2656B-967E-4FD7-9224-36ACDFFE6ACE}"/>
    <dgm:cxn modelId="{5404365A-C8EF-4030-AEA0-F1CD1B873334}" type="presOf" srcId="{915B97D8-3D0F-40C8-98CC-080711B780ED}" destId="{5648FE75-71F4-40B7-8F36-433062F6EFAE}" srcOrd="0" destOrd="0" presId="urn:microsoft.com/office/officeart/2005/8/layout/vList5"/>
    <dgm:cxn modelId="{9D3F06BA-77BE-44DA-BDCB-738A6C8AA460}" type="presOf" srcId="{F9BE0833-823C-4D09-989B-6FC80E14EDAE}" destId="{4B6F01FB-FED6-4DC7-B151-725B0AEB5AF3}" srcOrd="0" destOrd="0" presId="urn:microsoft.com/office/officeart/2005/8/layout/vList5"/>
    <dgm:cxn modelId="{30F9571D-A38E-4B26-827A-5C98052C13A1}" type="presOf" srcId="{51831A6A-0E1D-4CB7-BAD6-AC2C4DA38577}" destId="{711CA1A6-42D6-47ED-9683-4AF4D47530F2}" srcOrd="0" destOrd="1" presId="urn:microsoft.com/office/officeart/2005/8/layout/vList5"/>
    <dgm:cxn modelId="{EE12DD07-E136-46C5-8182-F1DD9AFA8E38}" type="presParOf" srcId="{2F872B5A-7072-4A87-BC0E-5AF384D913D0}" destId="{A36C630F-2436-435D-9004-5E535506BEF2}" srcOrd="0" destOrd="0" presId="urn:microsoft.com/office/officeart/2005/8/layout/vList5"/>
    <dgm:cxn modelId="{BF5253EB-5592-40E1-97C7-177A21E5976E}" type="presParOf" srcId="{A36C630F-2436-435D-9004-5E535506BEF2}" destId="{D9C49B75-1640-4A60-9BAA-ACADC722CBB5}" srcOrd="0" destOrd="0" presId="urn:microsoft.com/office/officeart/2005/8/layout/vList5"/>
    <dgm:cxn modelId="{68E17CC4-7578-49C1-9F29-D1AF84A6036A}" type="presParOf" srcId="{A36C630F-2436-435D-9004-5E535506BEF2}" destId="{ECE4FD46-359D-4BC7-AE49-40591C953CCF}" srcOrd="1" destOrd="0" presId="urn:microsoft.com/office/officeart/2005/8/layout/vList5"/>
    <dgm:cxn modelId="{A04EBE3E-E819-4EEA-B85F-03C41A71D37E}" type="presParOf" srcId="{2F872B5A-7072-4A87-BC0E-5AF384D913D0}" destId="{FE48D8EC-BFAF-4A43-BB40-DFC9AABAFCBD}" srcOrd="1" destOrd="0" presId="urn:microsoft.com/office/officeart/2005/8/layout/vList5"/>
    <dgm:cxn modelId="{92252B07-3B98-456F-91E8-98692AC1041A}" type="presParOf" srcId="{2F872B5A-7072-4A87-BC0E-5AF384D913D0}" destId="{A1886C0C-1BB9-4C02-AC68-CD1B494E3293}" srcOrd="2" destOrd="0" presId="urn:microsoft.com/office/officeart/2005/8/layout/vList5"/>
    <dgm:cxn modelId="{8FB6148E-DEB3-45B6-936B-381188976570}" type="presParOf" srcId="{A1886C0C-1BB9-4C02-AC68-CD1B494E3293}" destId="{3483D353-9737-4BDF-8C66-7364F2061073}" srcOrd="0" destOrd="0" presId="urn:microsoft.com/office/officeart/2005/8/layout/vList5"/>
    <dgm:cxn modelId="{DA72817A-6EA7-4C9C-B44A-85EFBBDFFE97}" type="presParOf" srcId="{A1886C0C-1BB9-4C02-AC68-CD1B494E3293}" destId="{4B6F01FB-FED6-4DC7-B151-725B0AEB5AF3}" srcOrd="1" destOrd="0" presId="urn:microsoft.com/office/officeart/2005/8/layout/vList5"/>
    <dgm:cxn modelId="{2D909881-AB73-46B6-A32C-27373EB29F2B}" type="presParOf" srcId="{2F872B5A-7072-4A87-BC0E-5AF384D913D0}" destId="{39287F8F-EB19-4287-94F4-65276369B8C0}" srcOrd="3" destOrd="0" presId="urn:microsoft.com/office/officeart/2005/8/layout/vList5"/>
    <dgm:cxn modelId="{E854209E-9EE7-45D9-B2D6-05F111B4A919}" type="presParOf" srcId="{2F872B5A-7072-4A87-BC0E-5AF384D913D0}" destId="{398FF532-77EF-4FE2-A3E2-600E6856B7DD}" srcOrd="4" destOrd="0" presId="urn:microsoft.com/office/officeart/2005/8/layout/vList5"/>
    <dgm:cxn modelId="{63216147-96FF-4AD8-BC19-BE88B811584D}" type="presParOf" srcId="{398FF532-77EF-4FE2-A3E2-600E6856B7DD}" destId="{5648FE75-71F4-40B7-8F36-433062F6EFAE}" srcOrd="0" destOrd="0" presId="urn:microsoft.com/office/officeart/2005/8/layout/vList5"/>
    <dgm:cxn modelId="{0244BA16-238B-4453-8C7B-E07FC7004D73}" type="presParOf" srcId="{398FF532-77EF-4FE2-A3E2-600E6856B7DD}" destId="{711CA1A6-42D6-47ED-9683-4AF4D47530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EBAB903-1B14-41EC-9904-BCC34D85B6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665F5A3-CFD8-45D2-B7F7-0F14917F8E08}">
      <dgm:prSet phldrT="[Κείμενο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l-GR" b="1" dirty="0" smtClean="0">
              <a:solidFill>
                <a:srgbClr val="FFFF00"/>
              </a:solidFill>
              <a:latin typeface="+mn-lt"/>
            </a:rPr>
            <a:t>Διακυβέρνηση:</a:t>
          </a:r>
          <a:endParaRPr lang="el-GR" dirty="0"/>
        </a:p>
      </dgm:t>
    </dgm:pt>
    <dgm:pt modelId="{B3333950-747A-4DC3-9BB4-13C569915A8D}" type="parTrans" cxnId="{D322C5F1-6F06-4E5A-B18F-5D64A2F1D224}">
      <dgm:prSet/>
      <dgm:spPr/>
      <dgm:t>
        <a:bodyPr/>
        <a:lstStyle/>
        <a:p>
          <a:endParaRPr lang="el-GR"/>
        </a:p>
      </dgm:t>
    </dgm:pt>
    <dgm:pt modelId="{36432A9A-70B6-4325-8A5C-7FEE7A6163B0}" type="sibTrans" cxnId="{D322C5F1-6F06-4E5A-B18F-5D64A2F1D224}">
      <dgm:prSet/>
      <dgm:spPr/>
      <dgm:t>
        <a:bodyPr/>
        <a:lstStyle/>
        <a:p>
          <a:endParaRPr lang="el-GR"/>
        </a:p>
      </dgm:t>
    </dgm:pt>
    <dgm:pt modelId="{28058220-D68B-4575-89F4-29857C972E83}">
      <dgm:prSet phldrT="[Κείμενο]"/>
      <dgm:spPr/>
      <dgm:t>
        <a:bodyPr/>
        <a:lstStyle/>
        <a:p>
          <a:r>
            <a:rPr lang="el-GR" b="1" dirty="0" smtClean="0">
              <a:solidFill>
                <a:srgbClr val="FF0000"/>
              </a:solidFill>
            </a:rPr>
            <a:t>Οι «μέτοχοι» του </a:t>
          </a:r>
          <a:r>
            <a:rPr lang="el-GR" b="1" dirty="0" err="1" smtClean="0">
              <a:solidFill>
                <a:srgbClr val="FF0000"/>
              </a:solidFill>
            </a:rPr>
            <a:t>ΕΛΙΔΕΚ</a:t>
          </a:r>
          <a:r>
            <a:rPr lang="el-GR" b="1" dirty="0" smtClean="0">
              <a:solidFill>
                <a:srgbClr val="FF0000"/>
              </a:solidFill>
            </a:rPr>
            <a:t> είναι η ίδια η Ακαδημαϊκή και Ερευνητική κοινότητα</a:t>
          </a:r>
          <a:endParaRPr lang="el-GR" b="1" dirty="0">
            <a:solidFill>
              <a:srgbClr val="FF0000"/>
            </a:solidFill>
          </a:endParaRPr>
        </a:p>
      </dgm:t>
    </dgm:pt>
    <dgm:pt modelId="{B808EC18-B1D5-4FC0-AD3C-D8E58F1875F3}" type="parTrans" cxnId="{0D0B8240-A544-4913-8A1B-13DF2CEA48E8}">
      <dgm:prSet/>
      <dgm:spPr/>
      <dgm:t>
        <a:bodyPr/>
        <a:lstStyle/>
        <a:p>
          <a:endParaRPr lang="el-GR"/>
        </a:p>
      </dgm:t>
    </dgm:pt>
    <dgm:pt modelId="{75104247-FEA5-467E-95B8-B7B6013CEC2F}" type="sibTrans" cxnId="{0D0B8240-A544-4913-8A1B-13DF2CEA48E8}">
      <dgm:prSet/>
      <dgm:spPr/>
      <dgm:t>
        <a:bodyPr/>
        <a:lstStyle/>
        <a:p>
          <a:endParaRPr lang="el-GR"/>
        </a:p>
      </dgm:t>
    </dgm:pt>
    <dgm:pt modelId="{10A294BB-F512-4930-AF62-28FED8D17A2A}">
      <dgm:prSet phldrT="[Κείμενο]"/>
      <dgm:spPr/>
      <dgm:t>
        <a:bodyPr/>
        <a:lstStyle/>
        <a:p>
          <a:r>
            <a:rPr lang="el-GR" b="1" dirty="0" smtClean="0">
              <a:solidFill>
                <a:srgbClr val="FF0000"/>
              </a:solidFill>
              <a:latin typeface="+mn-lt"/>
            </a:rPr>
            <a:t>Ανεξάρτητη από την εκάστοτε πολιτική εξουσία</a:t>
          </a:r>
          <a:endParaRPr lang="el-GR" dirty="0"/>
        </a:p>
      </dgm:t>
    </dgm:pt>
    <dgm:pt modelId="{46CB4244-C9F9-45F7-84F1-D36A8C5E7CD8}" type="parTrans" cxnId="{CFBC0082-7A2E-4AD6-814C-A3227444F852}">
      <dgm:prSet/>
      <dgm:spPr/>
      <dgm:t>
        <a:bodyPr/>
        <a:lstStyle/>
        <a:p>
          <a:endParaRPr lang="el-GR"/>
        </a:p>
      </dgm:t>
    </dgm:pt>
    <dgm:pt modelId="{E6C7F92F-0B5B-4427-B81E-7E7EA862F726}" type="sibTrans" cxnId="{CFBC0082-7A2E-4AD6-814C-A3227444F852}">
      <dgm:prSet/>
      <dgm:spPr/>
      <dgm:t>
        <a:bodyPr/>
        <a:lstStyle/>
        <a:p>
          <a:endParaRPr lang="el-GR"/>
        </a:p>
      </dgm:t>
    </dgm:pt>
    <dgm:pt modelId="{788016FC-4C28-448F-AC0B-8D12DD8DDA72}" type="pres">
      <dgm:prSet presAssocID="{9EBAB903-1B14-41EC-9904-BCC34D85B6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F300F69-4EFC-4404-BDF3-C39C9A097450}" type="pres">
      <dgm:prSet presAssocID="{C665F5A3-CFD8-45D2-B7F7-0F14917F8E08}" presName="linNode" presStyleCnt="0"/>
      <dgm:spPr/>
    </dgm:pt>
    <dgm:pt modelId="{E63B6391-CFA9-43B0-97B0-471D7A3AF173}" type="pres">
      <dgm:prSet presAssocID="{C665F5A3-CFD8-45D2-B7F7-0F14917F8E0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AB96EF-3E4B-4D7C-BC98-A8F76F33D417}" type="pres">
      <dgm:prSet presAssocID="{C665F5A3-CFD8-45D2-B7F7-0F14917F8E08}" presName="descendantText" presStyleLbl="alignAccFollowNode1" presStyleIdx="0" presStyleCnt="1" custLinFactY="-400000" custLinFactNeighborX="14842" custLinFactNeighborY="-4032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08944E7-FBF6-470D-8DC8-C394FB6B6BC4}" type="presOf" srcId="{9EBAB903-1B14-41EC-9904-BCC34D85B6C9}" destId="{788016FC-4C28-448F-AC0B-8D12DD8DDA72}" srcOrd="0" destOrd="0" presId="urn:microsoft.com/office/officeart/2005/8/layout/vList5"/>
    <dgm:cxn modelId="{A7EA284C-644E-47BB-8DC5-6DE9C553B8AE}" type="presOf" srcId="{28058220-D68B-4575-89F4-29857C972E83}" destId="{4DAB96EF-3E4B-4D7C-BC98-A8F76F33D417}" srcOrd="0" destOrd="0" presId="urn:microsoft.com/office/officeart/2005/8/layout/vList5"/>
    <dgm:cxn modelId="{D322C5F1-6F06-4E5A-B18F-5D64A2F1D224}" srcId="{9EBAB903-1B14-41EC-9904-BCC34D85B6C9}" destId="{C665F5A3-CFD8-45D2-B7F7-0F14917F8E08}" srcOrd="0" destOrd="0" parTransId="{B3333950-747A-4DC3-9BB4-13C569915A8D}" sibTransId="{36432A9A-70B6-4325-8A5C-7FEE7A6163B0}"/>
    <dgm:cxn modelId="{CFBC0082-7A2E-4AD6-814C-A3227444F852}" srcId="{C665F5A3-CFD8-45D2-B7F7-0F14917F8E08}" destId="{10A294BB-F512-4930-AF62-28FED8D17A2A}" srcOrd="1" destOrd="0" parTransId="{46CB4244-C9F9-45F7-84F1-D36A8C5E7CD8}" sibTransId="{E6C7F92F-0B5B-4427-B81E-7E7EA862F726}"/>
    <dgm:cxn modelId="{0D0B8240-A544-4913-8A1B-13DF2CEA48E8}" srcId="{C665F5A3-CFD8-45D2-B7F7-0F14917F8E08}" destId="{28058220-D68B-4575-89F4-29857C972E83}" srcOrd="0" destOrd="0" parTransId="{B808EC18-B1D5-4FC0-AD3C-D8E58F1875F3}" sibTransId="{75104247-FEA5-467E-95B8-B7B6013CEC2F}"/>
    <dgm:cxn modelId="{3322A112-7DCE-473C-A0CC-20673D40368F}" type="presOf" srcId="{C665F5A3-CFD8-45D2-B7F7-0F14917F8E08}" destId="{E63B6391-CFA9-43B0-97B0-471D7A3AF173}" srcOrd="0" destOrd="0" presId="urn:microsoft.com/office/officeart/2005/8/layout/vList5"/>
    <dgm:cxn modelId="{890DEC34-F75E-428D-A6BB-AEEF66141333}" type="presOf" srcId="{10A294BB-F512-4930-AF62-28FED8D17A2A}" destId="{4DAB96EF-3E4B-4D7C-BC98-A8F76F33D417}" srcOrd="0" destOrd="1" presId="urn:microsoft.com/office/officeart/2005/8/layout/vList5"/>
    <dgm:cxn modelId="{4EE7B905-DB81-4C1E-81FB-A1D833D5B95D}" type="presParOf" srcId="{788016FC-4C28-448F-AC0B-8D12DD8DDA72}" destId="{0F300F69-4EFC-4404-BDF3-C39C9A097450}" srcOrd="0" destOrd="0" presId="urn:microsoft.com/office/officeart/2005/8/layout/vList5"/>
    <dgm:cxn modelId="{E36D6513-A133-4731-8C0A-A71A7823F2DA}" type="presParOf" srcId="{0F300F69-4EFC-4404-BDF3-C39C9A097450}" destId="{E63B6391-CFA9-43B0-97B0-471D7A3AF173}" srcOrd="0" destOrd="0" presId="urn:microsoft.com/office/officeart/2005/8/layout/vList5"/>
    <dgm:cxn modelId="{56C2502D-0B48-4F48-984D-338C194BDF69}" type="presParOf" srcId="{0F300F69-4EFC-4404-BDF3-C39C9A097450}" destId="{4DAB96EF-3E4B-4D7C-BC98-A8F76F33D4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AE1F4-2D6C-4477-BE4E-9ED92006BEDE}" type="doc">
      <dgm:prSet loTypeId="urn:microsoft.com/office/officeart/2005/8/layout/vList3#2" loCatId="pictur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GB"/>
        </a:p>
      </dgm:t>
    </dgm:pt>
    <dgm:pt modelId="{707127BB-1089-4F9D-BEF2-7E017A552F38}" type="pres">
      <dgm:prSet presAssocID="{1B1AE1F4-2D6C-4477-BE4E-9ED92006BE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A24B8C3B-4920-4C66-BC7A-45D228908545}" type="presOf" srcId="{1B1AE1F4-2D6C-4477-BE4E-9ED92006BEDE}" destId="{707127BB-1089-4F9D-BEF2-7E017A552F38}" srcOrd="0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AE1F4-2D6C-4477-BE4E-9ED92006BEDE}" type="doc">
      <dgm:prSet loTypeId="urn:microsoft.com/office/officeart/2005/8/layout/vList3#2" loCatId="pictur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GB"/>
        </a:p>
      </dgm:t>
    </dgm:pt>
    <dgm:pt modelId="{707127BB-1089-4F9D-BEF2-7E017A552F38}" type="pres">
      <dgm:prSet presAssocID="{1B1AE1F4-2D6C-4477-BE4E-9ED92006BE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DAF3DBFF-990A-405C-9D37-9D663C33D132}" type="presOf" srcId="{1B1AE1F4-2D6C-4477-BE4E-9ED92006BEDE}" destId="{707127BB-1089-4F9D-BEF2-7E017A552F38}" srcOrd="0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1AE1F4-2D6C-4477-BE4E-9ED92006BEDE}" type="doc">
      <dgm:prSet loTypeId="urn:microsoft.com/office/officeart/2005/8/layout/vList3#2" loCatId="pictur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GB"/>
        </a:p>
      </dgm:t>
    </dgm:pt>
    <dgm:pt modelId="{707127BB-1089-4F9D-BEF2-7E017A552F38}" type="pres">
      <dgm:prSet presAssocID="{1B1AE1F4-2D6C-4477-BE4E-9ED92006BE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9D6BEFE9-B75E-4837-B2CF-573A9E19611D}" type="presOf" srcId="{1B1AE1F4-2D6C-4477-BE4E-9ED92006BEDE}" destId="{707127BB-1089-4F9D-BEF2-7E017A552F38}" srcOrd="0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AE1F4-2D6C-4477-BE4E-9ED92006BEDE}" type="doc">
      <dgm:prSet loTypeId="urn:microsoft.com/office/officeart/2005/8/layout/vList3#2" loCatId="pictur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GB"/>
        </a:p>
      </dgm:t>
    </dgm:pt>
    <dgm:pt modelId="{707127BB-1089-4F9D-BEF2-7E017A552F38}" type="pres">
      <dgm:prSet presAssocID="{1B1AE1F4-2D6C-4477-BE4E-9ED92006BE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41CDBEFB-0C80-4BAF-8BB6-E2896FDF5F05}" type="presOf" srcId="{1B1AE1F4-2D6C-4477-BE4E-9ED92006BEDE}" destId="{707127BB-1089-4F9D-BEF2-7E017A552F38}" srcOrd="0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AE1F4-2D6C-4477-BE4E-9ED92006BEDE}" type="doc">
      <dgm:prSet loTypeId="urn:microsoft.com/office/officeart/2005/8/layout/vList3#2" loCatId="pictur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GB"/>
        </a:p>
      </dgm:t>
    </dgm:pt>
    <dgm:pt modelId="{9100E015-32EA-4FC1-8238-D3BFFA462ED4}">
      <dgm:prSet custT="1"/>
      <dgm:spPr/>
      <dgm:t>
        <a:bodyPr/>
        <a:lstStyle/>
        <a:p>
          <a:pPr algn="ctr" rtl="0"/>
          <a:r>
            <a:rPr lang="el-GR" sz="2400" b="1" dirty="0" smtClean="0"/>
            <a:t> </a:t>
          </a:r>
          <a:r>
            <a:rPr lang="el-GR" sz="2400" b="1" dirty="0" smtClean="0"/>
            <a:t>Ερευνητικές Υποδομές Εθνικής Εμβέλειας </a:t>
          </a:r>
        </a:p>
        <a:p>
          <a:pPr algn="ctr" rtl="0"/>
          <a:r>
            <a:rPr lang="el-GR" sz="2400" b="1" dirty="0" smtClean="0"/>
            <a:t>Α’ Φάση</a:t>
          </a:r>
          <a:r>
            <a:rPr lang="en-US" sz="2400" b="1" dirty="0" smtClean="0"/>
            <a:t>: </a:t>
          </a:r>
          <a:r>
            <a:rPr lang="el-GR" sz="2400" b="1" dirty="0" smtClean="0"/>
            <a:t> 73 εκ. € - Προκήρυξη 7/2016 </a:t>
          </a:r>
        </a:p>
        <a:p>
          <a:pPr algn="ctr" rtl="0"/>
          <a:r>
            <a:rPr lang="el-GR" sz="2400" b="1" dirty="0" smtClean="0"/>
            <a:t>(υπό αξιολόγηση</a:t>
          </a:r>
          <a:r>
            <a:rPr lang="en-US" sz="2400" b="1" dirty="0" smtClean="0"/>
            <a:t> – </a:t>
          </a:r>
          <a:r>
            <a:rPr lang="el-GR" sz="2400" b="1" dirty="0" err="1" smtClean="0"/>
            <a:t>ΕΥΔ</a:t>
          </a:r>
          <a:r>
            <a:rPr lang="el-GR" sz="2400" b="1" dirty="0" smtClean="0"/>
            <a:t>-</a:t>
          </a:r>
          <a:r>
            <a:rPr lang="el-GR" sz="2400" b="1" dirty="0" err="1" smtClean="0"/>
            <a:t>ΕΠΑΝΕΚ</a:t>
          </a:r>
          <a:r>
            <a:rPr lang="el-GR" sz="2400" b="1" dirty="0" smtClean="0"/>
            <a:t>)</a:t>
          </a:r>
        </a:p>
        <a:p>
          <a:pPr algn="ctr" rtl="0"/>
          <a:r>
            <a:rPr lang="el-GR" sz="2400" b="1" dirty="0" smtClean="0"/>
            <a:t>Β’ Φάση</a:t>
          </a:r>
          <a:r>
            <a:rPr lang="en-US" sz="2400" b="1" dirty="0" smtClean="0"/>
            <a:t>:</a:t>
          </a:r>
          <a:r>
            <a:rPr lang="el-GR" sz="2400" b="1" dirty="0" smtClean="0"/>
            <a:t>  (προετοιμασία προκήρυξης ΓΓΕΤ) </a:t>
          </a:r>
          <a:endParaRPr lang="en-GB" sz="2400" b="1" dirty="0"/>
        </a:p>
      </dgm:t>
    </dgm:pt>
    <dgm:pt modelId="{25018500-7863-4B42-A043-3F84E0B0C2AC}" type="parTrans" cxnId="{81DEE28A-75D2-4A65-B400-58EFC8976B84}">
      <dgm:prSet/>
      <dgm:spPr/>
      <dgm:t>
        <a:bodyPr/>
        <a:lstStyle/>
        <a:p>
          <a:endParaRPr lang="en-GB"/>
        </a:p>
      </dgm:t>
    </dgm:pt>
    <dgm:pt modelId="{450F7FCC-C398-4115-B1B8-0D5F85C4A1D8}" type="sibTrans" cxnId="{81DEE28A-75D2-4A65-B400-58EFC8976B84}">
      <dgm:prSet/>
      <dgm:spPr/>
      <dgm:t>
        <a:bodyPr/>
        <a:lstStyle/>
        <a:p>
          <a:endParaRPr lang="en-GB"/>
        </a:p>
      </dgm:t>
    </dgm:pt>
    <dgm:pt modelId="{07FF93C2-CE41-430D-A526-CBF38BC625E3}">
      <dgm:prSet custT="1"/>
      <dgm:spPr/>
      <dgm:t>
        <a:bodyPr/>
        <a:lstStyle/>
        <a:p>
          <a:pPr algn="ctr" rtl="0"/>
          <a:endParaRPr lang="el-GR" sz="2400" b="1" dirty="0" smtClean="0"/>
        </a:p>
        <a:p>
          <a:pPr algn="ctr" rtl="0"/>
          <a:r>
            <a:rPr lang="el-GR" sz="2400" b="1" dirty="0" smtClean="0"/>
            <a:t>Στρατηγικές Δράσεις Ερευνητικών Φορέων </a:t>
          </a:r>
        </a:p>
        <a:p>
          <a:pPr algn="ctr" rtl="0"/>
          <a:r>
            <a:rPr lang="el-GR" sz="2400" b="1" dirty="0" smtClean="0"/>
            <a:t>Υλοποίηση 31 εκ. € </a:t>
          </a:r>
        </a:p>
        <a:p>
          <a:pPr algn="ctr" rtl="0"/>
          <a:r>
            <a:rPr lang="el-GR" sz="2400" b="1" dirty="0" smtClean="0"/>
            <a:t>Προκήρυξη 7/2016   </a:t>
          </a:r>
        </a:p>
        <a:p>
          <a:pPr algn="ctr" rtl="0"/>
          <a:r>
            <a:rPr lang="el-GR" sz="2400" b="1" dirty="0" smtClean="0"/>
            <a:t>(υπό αξιολόγηση </a:t>
          </a:r>
          <a:r>
            <a:rPr lang="el-GR" sz="2400" b="1" dirty="0" err="1" smtClean="0"/>
            <a:t>ΕΥΔ</a:t>
          </a:r>
          <a:r>
            <a:rPr lang="el-GR" sz="2400" b="1" dirty="0" smtClean="0"/>
            <a:t>-</a:t>
          </a:r>
          <a:r>
            <a:rPr lang="el-GR" sz="2400" b="1" dirty="0" err="1" smtClean="0"/>
            <a:t>ΕΠΑΝΕΚ</a:t>
          </a:r>
          <a:r>
            <a:rPr lang="el-GR" sz="2400" b="1" dirty="0" smtClean="0"/>
            <a:t>) </a:t>
          </a:r>
          <a:endParaRPr lang="en-GB" sz="1600" b="1" dirty="0"/>
        </a:p>
      </dgm:t>
    </dgm:pt>
    <dgm:pt modelId="{63F774D4-6B24-476D-9CE9-AD99687F5FA5}" type="sibTrans" cxnId="{AA8855C4-E28D-46C5-B8C8-73A90C1013C9}">
      <dgm:prSet/>
      <dgm:spPr/>
      <dgm:t>
        <a:bodyPr/>
        <a:lstStyle/>
        <a:p>
          <a:endParaRPr lang="en-GB"/>
        </a:p>
      </dgm:t>
    </dgm:pt>
    <dgm:pt modelId="{D4F9756D-0A32-47B6-8BAA-9B6DEC83C3C2}" type="parTrans" cxnId="{AA8855C4-E28D-46C5-B8C8-73A90C1013C9}">
      <dgm:prSet/>
      <dgm:spPr/>
      <dgm:t>
        <a:bodyPr/>
        <a:lstStyle/>
        <a:p>
          <a:endParaRPr lang="en-GB"/>
        </a:p>
      </dgm:t>
    </dgm:pt>
    <dgm:pt modelId="{707127BB-1089-4F9D-BEF2-7E017A552F38}" type="pres">
      <dgm:prSet presAssocID="{1B1AE1F4-2D6C-4477-BE4E-9ED92006BE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CFDB048-3E0D-4966-B9C9-19F6AC655342}" type="pres">
      <dgm:prSet presAssocID="{9100E015-32EA-4FC1-8238-D3BFFA462ED4}" presName="composite" presStyleCnt="0"/>
      <dgm:spPr/>
      <dgm:t>
        <a:bodyPr/>
        <a:lstStyle/>
        <a:p>
          <a:endParaRPr lang="el-GR"/>
        </a:p>
      </dgm:t>
    </dgm:pt>
    <dgm:pt modelId="{96D652B9-C317-4237-B43B-0C48953A394B}" type="pres">
      <dgm:prSet presAssocID="{9100E015-32EA-4FC1-8238-D3BFFA462ED4}" presName="imgShp" presStyleLbl="fgImgPlace1" presStyleIdx="0" presStyleCnt="2" custLinFactNeighborX="-96247" custLinFactNeighborY="-163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F42B077-54BE-4C69-8EB4-7A73982A33AE}" type="pres">
      <dgm:prSet presAssocID="{9100E015-32EA-4FC1-8238-D3BFFA462ED4}" presName="txShp" presStyleLbl="node1" presStyleIdx="0" presStyleCnt="2" custScaleX="136428" custScaleY="150726" custLinFactNeighborX="548" custLinFactNeighborY="-124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6022C7-5F8E-415D-A0BA-6539EEBF3FF0}" type="pres">
      <dgm:prSet presAssocID="{450F7FCC-C398-4115-B1B8-0D5F85C4A1D8}" presName="spacing" presStyleCnt="0"/>
      <dgm:spPr/>
      <dgm:t>
        <a:bodyPr/>
        <a:lstStyle/>
        <a:p>
          <a:endParaRPr lang="el-GR"/>
        </a:p>
      </dgm:t>
    </dgm:pt>
    <dgm:pt modelId="{DAED3FAF-F216-4D86-8AAD-4B04D788903B}" type="pres">
      <dgm:prSet presAssocID="{07FF93C2-CE41-430D-A526-CBF38BC625E3}" presName="composite" presStyleCnt="0"/>
      <dgm:spPr/>
      <dgm:t>
        <a:bodyPr/>
        <a:lstStyle/>
        <a:p>
          <a:endParaRPr lang="el-GR"/>
        </a:p>
      </dgm:t>
    </dgm:pt>
    <dgm:pt modelId="{E70CE73E-8507-45D3-83BC-27F2C1CCFB54}" type="pres">
      <dgm:prSet presAssocID="{07FF93C2-CE41-430D-A526-CBF38BC625E3}" presName="imgShp" presStyleLbl="fgImgPlace1" presStyleIdx="1" presStyleCnt="2" custLinFactNeighborX="-96247" custLinFactNeighborY="-2733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56E846E-5188-4512-A004-E762DCE4EDDF}" type="pres">
      <dgm:prSet presAssocID="{07FF93C2-CE41-430D-A526-CBF38BC625E3}" presName="txShp" presStyleLbl="node1" presStyleIdx="1" presStyleCnt="2" custScaleX="133858" custScaleY="169927" custLinFactNeighborX="1833" custLinFactNeighborY="-229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8855C4-E28D-46C5-B8C8-73A90C1013C9}" srcId="{1B1AE1F4-2D6C-4477-BE4E-9ED92006BEDE}" destId="{07FF93C2-CE41-430D-A526-CBF38BC625E3}" srcOrd="1" destOrd="0" parTransId="{D4F9756D-0A32-47B6-8BAA-9B6DEC83C3C2}" sibTransId="{63F774D4-6B24-476D-9CE9-AD99687F5FA5}"/>
    <dgm:cxn modelId="{82437288-E407-4641-9544-8226CA5E367A}" type="presOf" srcId="{1B1AE1F4-2D6C-4477-BE4E-9ED92006BEDE}" destId="{707127BB-1089-4F9D-BEF2-7E017A552F38}" srcOrd="0" destOrd="0" presId="urn:microsoft.com/office/officeart/2005/8/layout/vList3#2"/>
    <dgm:cxn modelId="{30501A10-326E-44CD-BE47-F160EAE39DCD}" type="presOf" srcId="{07FF93C2-CE41-430D-A526-CBF38BC625E3}" destId="{B56E846E-5188-4512-A004-E762DCE4EDDF}" srcOrd="0" destOrd="0" presId="urn:microsoft.com/office/officeart/2005/8/layout/vList3#2"/>
    <dgm:cxn modelId="{81DEE28A-75D2-4A65-B400-58EFC8976B84}" srcId="{1B1AE1F4-2D6C-4477-BE4E-9ED92006BEDE}" destId="{9100E015-32EA-4FC1-8238-D3BFFA462ED4}" srcOrd="0" destOrd="0" parTransId="{25018500-7863-4B42-A043-3F84E0B0C2AC}" sibTransId="{450F7FCC-C398-4115-B1B8-0D5F85C4A1D8}"/>
    <dgm:cxn modelId="{0BCECB89-365B-4EAE-856E-C6238B0D01D1}" type="presOf" srcId="{9100E015-32EA-4FC1-8238-D3BFFA462ED4}" destId="{8F42B077-54BE-4C69-8EB4-7A73982A33AE}" srcOrd="0" destOrd="0" presId="urn:microsoft.com/office/officeart/2005/8/layout/vList3#2"/>
    <dgm:cxn modelId="{DFC0E5CC-46E9-49BF-AE19-4B5C742F7D8E}" type="presParOf" srcId="{707127BB-1089-4F9D-BEF2-7E017A552F38}" destId="{0CFDB048-3E0D-4966-B9C9-19F6AC655342}" srcOrd="0" destOrd="0" presId="urn:microsoft.com/office/officeart/2005/8/layout/vList3#2"/>
    <dgm:cxn modelId="{4957F94A-3E5C-400E-B076-29761DF548A1}" type="presParOf" srcId="{0CFDB048-3E0D-4966-B9C9-19F6AC655342}" destId="{96D652B9-C317-4237-B43B-0C48953A394B}" srcOrd="0" destOrd="0" presId="urn:microsoft.com/office/officeart/2005/8/layout/vList3#2"/>
    <dgm:cxn modelId="{67EC84A0-06A0-4AB5-A0AA-BD44916136B4}" type="presParOf" srcId="{0CFDB048-3E0D-4966-B9C9-19F6AC655342}" destId="{8F42B077-54BE-4C69-8EB4-7A73982A33AE}" srcOrd="1" destOrd="0" presId="urn:microsoft.com/office/officeart/2005/8/layout/vList3#2"/>
    <dgm:cxn modelId="{76C228C0-846F-4148-A5FF-2A4F6DD48C93}" type="presParOf" srcId="{707127BB-1089-4F9D-BEF2-7E017A552F38}" destId="{EF6022C7-5F8E-415D-A0BA-6539EEBF3FF0}" srcOrd="1" destOrd="0" presId="urn:microsoft.com/office/officeart/2005/8/layout/vList3#2"/>
    <dgm:cxn modelId="{D178A314-0C30-42F0-9A15-A002ED81733A}" type="presParOf" srcId="{707127BB-1089-4F9D-BEF2-7E017A552F38}" destId="{DAED3FAF-F216-4D86-8AAD-4B04D788903B}" srcOrd="2" destOrd="0" presId="urn:microsoft.com/office/officeart/2005/8/layout/vList3#2"/>
    <dgm:cxn modelId="{0EF866F4-E7F9-48BB-B915-15C453E3FFA0}" type="presParOf" srcId="{DAED3FAF-F216-4D86-8AAD-4B04D788903B}" destId="{E70CE73E-8507-45D3-83BC-27F2C1CCFB54}" srcOrd="0" destOrd="0" presId="urn:microsoft.com/office/officeart/2005/8/layout/vList3#2"/>
    <dgm:cxn modelId="{122815B6-CA53-4431-A800-EB6095DD9D7D}" type="presParOf" srcId="{DAED3FAF-F216-4D86-8AAD-4B04D788903B}" destId="{B56E846E-5188-4512-A004-E762DCE4EDD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1AE1F4-2D6C-4477-BE4E-9ED92006BEDE}" type="doc">
      <dgm:prSet loTypeId="urn:microsoft.com/office/officeart/2005/8/layout/vList3#2" loCatId="pictur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GB"/>
        </a:p>
      </dgm:t>
    </dgm:pt>
    <dgm:pt modelId="{9100E015-32EA-4FC1-8238-D3BFFA462ED4}">
      <dgm:prSet custT="1"/>
      <dgm:spPr/>
      <dgm:t>
        <a:bodyPr/>
        <a:lstStyle/>
        <a:p>
          <a:pPr algn="ctr" rtl="0"/>
          <a:r>
            <a:rPr lang="el-GR" sz="2800" b="1" dirty="0" smtClean="0"/>
            <a:t>Διεθνής &amp; Ευρωπαϊκή Συνεργασία </a:t>
          </a:r>
        </a:p>
        <a:p>
          <a:pPr algn="ctr" rtl="0"/>
          <a:r>
            <a:rPr lang="en-US" sz="2800" dirty="0" smtClean="0"/>
            <a:t>ERA Nets</a:t>
          </a:r>
          <a:r>
            <a:rPr lang="el-GR" sz="2800" dirty="0" smtClean="0"/>
            <a:t>, Διακρατικές Συνεργασίες με Ρωσία, Γερμανία, Ισραήλ</a:t>
          </a:r>
        </a:p>
        <a:p>
          <a:pPr algn="ctr" rtl="0"/>
          <a:r>
            <a:rPr lang="el-GR" sz="2800" dirty="0" smtClean="0"/>
            <a:t>Β’ Φάση </a:t>
          </a:r>
          <a:r>
            <a:rPr lang="en-US" sz="2800" dirty="0" smtClean="0"/>
            <a:t>: </a:t>
          </a:r>
          <a:r>
            <a:rPr lang="el-GR" sz="2800" dirty="0" smtClean="0"/>
            <a:t>Ελλάδα – Κίνα</a:t>
          </a:r>
        </a:p>
        <a:p>
          <a:pPr algn="ctr" rtl="0"/>
          <a:r>
            <a:rPr lang="el-GR" sz="2800" dirty="0" smtClean="0"/>
            <a:t>Υλοποίηση </a:t>
          </a:r>
          <a:r>
            <a:rPr lang="en-US" sz="2800" dirty="0" smtClean="0"/>
            <a:t>37 </a:t>
          </a:r>
          <a:r>
            <a:rPr lang="el-GR" sz="2800" dirty="0" smtClean="0"/>
            <a:t>εκ € (υπό αξιολόγηση) </a:t>
          </a:r>
          <a:endParaRPr lang="en-GB" sz="2800" b="1" dirty="0"/>
        </a:p>
      </dgm:t>
    </dgm:pt>
    <dgm:pt modelId="{25018500-7863-4B42-A043-3F84E0B0C2AC}" type="parTrans" cxnId="{81DEE28A-75D2-4A65-B400-58EFC8976B84}">
      <dgm:prSet/>
      <dgm:spPr/>
      <dgm:t>
        <a:bodyPr/>
        <a:lstStyle/>
        <a:p>
          <a:endParaRPr lang="en-GB"/>
        </a:p>
      </dgm:t>
    </dgm:pt>
    <dgm:pt modelId="{450F7FCC-C398-4115-B1B8-0D5F85C4A1D8}" type="sibTrans" cxnId="{81DEE28A-75D2-4A65-B400-58EFC8976B84}">
      <dgm:prSet/>
      <dgm:spPr/>
      <dgm:t>
        <a:bodyPr/>
        <a:lstStyle/>
        <a:p>
          <a:endParaRPr lang="en-GB"/>
        </a:p>
      </dgm:t>
    </dgm:pt>
    <dgm:pt modelId="{707127BB-1089-4F9D-BEF2-7E017A552F38}" type="pres">
      <dgm:prSet presAssocID="{1B1AE1F4-2D6C-4477-BE4E-9ED92006BE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CFDB048-3E0D-4966-B9C9-19F6AC655342}" type="pres">
      <dgm:prSet presAssocID="{9100E015-32EA-4FC1-8238-D3BFFA462ED4}" presName="composite" presStyleCnt="0"/>
      <dgm:spPr/>
      <dgm:t>
        <a:bodyPr/>
        <a:lstStyle/>
        <a:p>
          <a:endParaRPr lang="el-GR"/>
        </a:p>
      </dgm:t>
    </dgm:pt>
    <dgm:pt modelId="{96D652B9-C317-4237-B43B-0C48953A394B}" type="pres">
      <dgm:prSet presAssocID="{9100E015-32EA-4FC1-8238-D3BFFA462ED4}" presName="imgShp" presStyleLbl="fgImgPlace1" presStyleIdx="0" presStyleCnt="1" custScaleX="68553" custScaleY="53093" custLinFactNeighborX="-96247" custLinFactNeighborY="-163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F42B077-54BE-4C69-8EB4-7A73982A33AE}" type="pres">
      <dgm:prSet presAssocID="{9100E015-32EA-4FC1-8238-D3BFFA462ED4}" presName="txShp" presStyleLbl="node1" presStyleIdx="0" presStyleCnt="1" custScaleX="136428" custScaleY="150726" custLinFactNeighborX="548" custLinFactNeighborY="-124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F1221C-7C50-4D98-AA02-CCAB69FFC3C3}" type="presOf" srcId="{1B1AE1F4-2D6C-4477-BE4E-9ED92006BEDE}" destId="{707127BB-1089-4F9D-BEF2-7E017A552F38}" srcOrd="0" destOrd="0" presId="urn:microsoft.com/office/officeart/2005/8/layout/vList3#2"/>
    <dgm:cxn modelId="{81DEE28A-75D2-4A65-B400-58EFC8976B84}" srcId="{1B1AE1F4-2D6C-4477-BE4E-9ED92006BEDE}" destId="{9100E015-32EA-4FC1-8238-D3BFFA462ED4}" srcOrd="0" destOrd="0" parTransId="{25018500-7863-4B42-A043-3F84E0B0C2AC}" sibTransId="{450F7FCC-C398-4115-B1B8-0D5F85C4A1D8}"/>
    <dgm:cxn modelId="{D5C30838-F9FB-4471-ACF1-CAFA70F281B7}" type="presOf" srcId="{9100E015-32EA-4FC1-8238-D3BFFA462ED4}" destId="{8F42B077-54BE-4C69-8EB4-7A73982A33AE}" srcOrd="0" destOrd="0" presId="urn:microsoft.com/office/officeart/2005/8/layout/vList3#2"/>
    <dgm:cxn modelId="{5BBFB752-593B-45D1-AE22-F4B2DCDAFDC5}" type="presParOf" srcId="{707127BB-1089-4F9D-BEF2-7E017A552F38}" destId="{0CFDB048-3E0D-4966-B9C9-19F6AC655342}" srcOrd="0" destOrd="0" presId="urn:microsoft.com/office/officeart/2005/8/layout/vList3#2"/>
    <dgm:cxn modelId="{583E6FD4-C594-4521-865A-8ABBB0F1C196}" type="presParOf" srcId="{0CFDB048-3E0D-4966-B9C9-19F6AC655342}" destId="{96D652B9-C317-4237-B43B-0C48953A394B}" srcOrd="0" destOrd="0" presId="urn:microsoft.com/office/officeart/2005/8/layout/vList3#2"/>
    <dgm:cxn modelId="{675D62DA-2478-4B95-B6B3-363932D79DDB}" type="presParOf" srcId="{0CFDB048-3E0D-4966-B9C9-19F6AC655342}" destId="{8F42B077-54BE-4C69-8EB4-7A73982A33A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5682B1-0CA0-4E53-B8C4-C95B9FCC225F}" type="doc">
      <dgm:prSet loTypeId="urn:microsoft.com/office/officeart/2005/8/layout/cycle2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4C98AD6-0459-4B69-BBB3-40AA61A68EDE}">
      <dgm:prSet custT="1"/>
      <dgm:spPr/>
      <dgm:t>
        <a:bodyPr/>
        <a:lstStyle/>
        <a:p>
          <a:pPr rtl="0"/>
          <a:r>
            <a:rPr lang="el-GR" sz="4400" dirty="0" smtClean="0"/>
            <a:t>8 νέες δράσεις</a:t>
          </a:r>
          <a:endParaRPr lang="en-GB" sz="4400" dirty="0"/>
        </a:p>
      </dgm:t>
    </dgm:pt>
    <dgm:pt modelId="{99606919-F23E-4933-87D8-65DCED2AEDFD}" type="parTrans" cxnId="{DEECDF94-F86A-4DBD-BC9D-78F98668A7B2}">
      <dgm:prSet/>
      <dgm:spPr/>
      <dgm:t>
        <a:bodyPr/>
        <a:lstStyle/>
        <a:p>
          <a:endParaRPr lang="en-GB"/>
        </a:p>
      </dgm:t>
    </dgm:pt>
    <dgm:pt modelId="{9C693426-0145-4FEA-8110-E26A43173815}" type="sibTrans" cxnId="{DEECDF94-F86A-4DBD-BC9D-78F98668A7B2}">
      <dgm:prSet/>
      <dgm:spPr/>
      <dgm:t>
        <a:bodyPr/>
        <a:lstStyle/>
        <a:p>
          <a:endParaRPr lang="en-GB"/>
        </a:p>
      </dgm:t>
    </dgm:pt>
    <dgm:pt modelId="{E5EBE925-60BF-4A66-8237-5AC073AD3DCA}">
      <dgm:prSet custT="1"/>
      <dgm:spPr/>
      <dgm:t>
        <a:bodyPr/>
        <a:lstStyle/>
        <a:p>
          <a:pPr rtl="0"/>
          <a:r>
            <a:rPr lang="el-GR" sz="3600" dirty="0" smtClean="0"/>
            <a:t>Δημόσια  Δαπάνη     ~ 180 εκ. €</a:t>
          </a:r>
          <a:endParaRPr lang="en-GB" sz="3600" dirty="0"/>
        </a:p>
      </dgm:t>
    </dgm:pt>
    <dgm:pt modelId="{6D5E3A7D-AE48-40C2-9C95-3F8A06FA5AF4}" type="parTrans" cxnId="{10F1A9F5-44F6-4C31-A492-1FD3C63253C6}">
      <dgm:prSet/>
      <dgm:spPr/>
      <dgm:t>
        <a:bodyPr/>
        <a:lstStyle/>
        <a:p>
          <a:endParaRPr lang="en-GB"/>
        </a:p>
      </dgm:t>
    </dgm:pt>
    <dgm:pt modelId="{AA78C878-BD67-4618-86E6-492046696D12}" type="sibTrans" cxnId="{10F1A9F5-44F6-4C31-A492-1FD3C63253C6}">
      <dgm:prSet/>
      <dgm:spPr/>
      <dgm:t>
        <a:bodyPr/>
        <a:lstStyle/>
        <a:p>
          <a:endParaRPr lang="en-GB"/>
        </a:p>
      </dgm:t>
    </dgm:pt>
    <dgm:pt modelId="{B7C41417-5178-4034-8EAA-AA8FC7B4E7CC}" type="pres">
      <dgm:prSet presAssocID="{0B5682B1-0CA0-4E53-B8C4-C95B9FCC22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69DAC2-5A4B-4AE5-BDE4-0C7E1CC03E6D}" type="pres">
      <dgm:prSet presAssocID="{74C98AD6-0459-4B69-BBB3-40AA61A68EDE}" presName="node" presStyleLbl="node1" presStyleIdx="0" presStyleCnt="2" custScaleX="81389" custScaleY="86184" custRadScaleRad="980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41923D-6DE6-4FE8-A825-2D14734D26FC}" type="pres">
      <dgm:prSet presAssocID="{9C693426-0145-4FEA-8110-E26A43173815}" presName="sibTrans" presStyleLbl="sibTrans2D1" presStyleIdx="0" presStyleCnt="2" custScaleX="72476" custLinFactNeighborX="1117" custLinFactNeighborY="73336"/>
      <dgm:spPr/>
      <dgm:t>
        <a:bodyPr/>
        <a:lstStyle/>
        <a:p>
          <a:endParaRPr lang="en-GB"/>
        </a:p>
      </dgm:t>
    </dgm:pt>
    <dgm:pt modelId="{E1BA9FB4-9234-404C-A197-707C3E7CDD71}" type="pres">
      <dgm:prSet presAssocID="{9C693426-0145-4FEA-8110-E26A43173815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EA38A263-5A3A-4AA2-A4B3-C55734838DE5}" type="pres">
      <dgm:prSet presAssocID="{E5EBE925-60BF-4A66-8237-5AC073AD3DCA}" presName="node" presStyleLbl="node1" presStyleIdx="1" presStyleCnt="2" custScaleX="85332" custScaleY="86184" custRadScaleRad="912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B8CC00-FC9A-4ACD-9EA3-99039F494940}" type="pres">
      <dgm:prSet presAssocID="{AA78C878-BD67-4618-86E6-492046696D12}" presName="sibTrans" presStyleLbl="sibTrans2D1" presStyleIdx="1" presStyleCnt="2" custScaleX="74428" custLinFactNeighborX="-2093" custLinFactNeighborY="-71660"/>
      <dgm:spPr/>
      <dgm:t>
        <a:bodyPr/>
        <a:lstStyle/>
        <a:p>
          <a:endParaRPr lang="en-GB"/>
        </a:p>
      </dgm:t>
    </dgm:pt>
    <dgm:pt modelId="{69BB902C-96CA-481A-81E0-3F76DCCBF2D3}" type="pres">
      <dgm:prSet presAssocID="{AA78C878-BD67-4618-86E6-492046696D12}" presName="connectorText" presStyleLbl="sibTrans2D1" presStyleIdx="1" presStyleCnt="2"/>
      <dgm:spPr/>
      <dgm:t>
        <a:bodyPr/>
        <a:lstStyle/>
        <a:p>
          <a:endParaRPr lang="en-GB"/>
        </a:p>
      </dgm:t>
    </dgm:pt>
  </dgm:ptLst>
  <dgm:cxnLst>
    <dgm:cxn modelId="{EB763185-EDA6-4B5C-B860-C9F39852FE50}" type="presOf" srcId="{9C693426-0145-4FEA-8110-E26A43173815}" destId="{9241923D-6DE6-4FE8-A825-2D14734D26FC}" srcOrd="0" destOrd="0" presId="urn:microsoft.com/office/officeart/2005/8/layout/cycle2"/>
    <dgm:cxn modelId="{234B538A-F786-4128-8418-D0792FCB6524}" type="presOf" srcId="{9C693426-0145-4FEA-8110-E26A43173815}" destId="{E1BA9FB4-9234-404C-A197-707C3E7CDD71}" srcOrd="1" destOrd="0" presId="urn:microsoft.com/office/officeart/2005/8/layout/cycle2"/>
    <dgm:cxn modelId="{21113B33-122B-425D-BDCE-2A04082ED1C0}" type="presOf" srcId="{AA78C878-BD67-4618-86E6-492046696D12}" destId="{54B8CC00-FC9A-4ACD-9EA3-99039F494940}" srcOrd="0" destOrd="0" presId="urn:microsoft.com/office/officeart/2005/8/layout/cycle2"/>
    <dgm:cxn modelId="{DEECDF94-F86A-4DBD-BC9D-78F98668A7B2}" srcId="{0B5682B1-0CA0-4E53-B8C4-C95B9FCC225F}" destId="{74C98AD6-0459-4B69-BBB3-40AA61A68EDE}" srcOrd="0" destOrd="0" parTransId="{99606919-F23E-4933-87D8-65DCED2AEDFD}" sibTransId="{9C693426-0145-4FEA-8110-E26A43173815}"/>
    <dgm:cxn modelId="{87E212A9-3C65-4227-8929-0A92D54AA0F6}" type="presOf" srcId="{0B5682B1-0CA0-4E53-B8C4-C95B9FCC225F}" destId="{B7C41417-5178-4034-8EAA-AA8FC7B4E7CC}" srcOrd="0" destOrd="0" presId="urn:microsoft.com/office/officeart/2005/8/layout/cycle2"/>
    <dgm:cxn modelId="{50128143-809C-4A50-A496-CB731530E200}" type="presOf" srcId="{74C98AD6-0459-4B69-BBB3-40AA61A68EDE}" destId="{5969DAC2-5A4B-4AE5-BDE4-0C7E1CC03E6D}" srcOrd="0" destOrd="0" presId="urn:microsoft.com/office/officeart/2005/8/layout/cycle2"/>
    <dgm:cxn modelId="{AE03A32E-7F71-47F9-9BFB-2C4FDD8C921B}" type="presOf" srcId="{AA78C878-BD67-4618-86E6-492046696D12}" destId="{69BB902C-96CA-481A-81E0-3F76DCCBF2D3}" srcOrd="1" destOrd="0" presId="urn:microsoft.com/office/officeart/2005/8/layout/cycle2"/>
    <dgm:cxn modelId="{10F1A9F5-44F6-4C31-A492-1FD3C63253C6}" srcId="{0B5682B1-0CA0-4E53-B8C4-C95B9FCC225F}" destId="{E5EBE925-60BF-4A66-8237-5AC073AD3DCA}" srcOrd="1" destOrd="0" parTransId="{6D5E3A7D-AE48-40C2-9C95-3F8A06FA5AF4}" sibTransId="{AA78C878-BD67-4618-86E6-492046696D12}"/>
    <dgm:cxn modelId="{D8A4ABFB-6CBE-420F-80B8-745504884953}" type="presOf" srcId="{E5EBE925-60BF-4A66-8237-5AC073AD3DCA}" destId="{EA38A263-5A3A-4AA2-A4B3-C55734838DE5}" srcOrd="0" destOrd="0" presId="urn:microsoft.com/office/officeart/2005/8/layout/cycle2"/>
    <dgm:cxn modelId="{5DC08F4F-38FA-498C-A0E5-2D6B24218FDB}" type="presParOf" srcId="{B7C41417-5178-4034-8EAA-AA8FC7B4E7CC}" destId="{5969DAC2-5A4B-4AE5-BDE4-0C7E1CC03E6D}" srcOrd="0" destOrd="0" presId="urn:microsoft.com/office/officeart/2005/8/layout/cycle2"/>
    <dgm:cxn modelId="{E820FF60-9FDD-4383-9C31-819EFF425F11}" type="presParOf" srcId="{B7C41417-5178-4034-8EAA-AA8FC7B4E7CC}" destId="{9241923D-6DE6-4FE8-A825-2D14734D26FC}" srcOrd="1" destOrd="0" presId="urn:microsoft.com/office/officeart/2005/8/layout/cycle2"/>
    <dgm:cxn modelId="{391B2F4B-3A08-4F73-AD11-76F466B9CF88}" type="presParOf" srcId="{9241923D-6DE6-4FE8-A825-2D14734D26FC}" destId="{E1BA9FB4-9234-404C-A197-707C3E7CDD71}" srcOrd="0" destOrd="0" presId="urn:microsoft.com/office/officeart/2005/8/layout/cycle2"/>
    <dgm:cxn modelId="{FA5E651A-D25A-49B7-B896-1718EB406DA8}" type="presParOf" srcId="{B7C41417-5178-4034-8EAA-AA8FC7B4E7CC}" destId="{EA38A263-5A3A-4AA2-A4B3-C55734838DE5}" srcOrd="2" destOrd="0" presId="urn:microsoft.com/office/officeart/2005/8/layout/cycle2"/>
    <dgm:cxn modelId="{95D3AEBB-E9E0-4BA2-B313-135FAB52B2E1}" type="presParOf" srcId="{B7C41417-5178-4034-8EAA-AA8FC7B4E7CC}" destId="{54B8CC00-FC9A-4ACD-9EA3-99039F494940}" srcOrd="3" destOrd="0" presId="urn:microsoft.com/office/officeart/2005/8/layout/cycle2"/>
    <dgm:cxn modelId="{B6116961-6195-4A75-8FA3-3A028121D5AE}" type="presParOf" srcId="{54B8CC00-FC9A-4ACD-9EA3-99039F494940}" destId="{69BB902C-96CA-481A-81E0-3F76DCCBF2D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B2A538-D4AF-431C-976E-24E236A0FE1D}" type="doc">
      <dgm:prSet loTypeId="urn:microsoft.com/office/officeart/2005/8/layout/hList7#1" loCatId="list" qsTypeId="urn:microsoft.com/office/officeart/2005/8/quickstyle/simple1" qsCatId="simple" csTypeId="urn:microsoft.com/office/officeart/2005/8/colors/colorful1#5" csCatId="colorful" phldr="1"/>
      <dgm:spPr/>
    </dgm:pt>
    <dgm:pt modelId="{AD4EE70F-84CF-491E-8867-5CA0C6031950}">
      <dgm:prSet phldrT="[Κείμενο]" custT="1"/>
      <dgm:spPr/>
      <dgm:t>
        <a:bodyPr/>
        <a:lstStyle/>
        <a:p>
          <a:endParaRPr lang="el-GR" sz="2000" dirty="0" smtClean="0"/>
        </a:p>
        <a:p>
          <a:r>
            <a:rPr lang="el-GR" sz="2000" dirty="0" smtClean="0"/>
            <a:t>Ανοιχτή Καινοτομία στον Πολιτισμό </a:t>
          </a:r>
        </a:p>
        <a:p>
          <a:r>
            <a:rPr lang="el-GR" sz="2400" dirty="0" smtClean="0"/>
            <a:t>13 εκ. €</a:t>
          </a:r>
          <a:endParaRPr lang="el-GR" sz="2400" dirty="0"/>
        </a:p>
      </dgm:t>
    </dgm:pt>
    <dgm:pt modelId="{33FD311D-DB07-4AA8-8AD0-B4437E7E849E}" type="parTrans" cxnId="{30F7D28C-A9AB-451A-BBE6-31FB5BD8C912}">
      <dgm:prSet/>
      <dgm:spPr/>
      <dgm:t>
        <a:bodyPr/>
        <a:lstStyle/>
        <a:p>
          <a:endParaRPr lang="el-GR"/>
        </a:p>
      </dgm:t>
    </dgm:pt>
    <dgm:pt modelId="{CD895235-2CF4-4BB0-983B-8A0853B8705D}" type="sibTrans" cxnId="{30F7D28C-A9AB-451A-BBE6-31FB5BD8C912}">
      <dgm:prSet/>
      <dgm:spPr/>
      <dgm:t>
        <a:bodyPr/>
        <a:lstStyle/>
        <a:p>
          <a:endParaRPr lang="el-GR"/>
        </a:p>
      </dgm:t>
    </dgm:pt>
    <dgm:pt modelId="{23604ED4-426A-4531-AD9D-759644FF4E3C}">
      <dgm:prSet phldrT="[Κείμενο]" custT="1"/>
      <dgm:spPr/>
      <dgm:t>
        <a:bodyPr/>
        <a:lstStyle/>
        <a:p>
          <a:endParaRPr lang="el-GR" sz="1300" dirty="0" smtClean="0"/>
        </a:p>
        <a:p>
          <a:r>
            <a:rPr lang="el-GR" sz="2000" dirty="0" smtClean="0"/>
            <a:t>Υδατοκαλλιέργεια</a:t>
          </a:r>
        </a:p>
        <a:p>
          <a:r>
            <a:rPr lang="el-GR" sz="2000" dirty="0" smtClean="0"/>
            <a:t>5,25 εκ. €</a:t>
          </a:r>
          <a:endParaRPr lang="el-GR" sz="2000" dirty="0"/>
        </a:p>
      </dgm:t>
    </dgm:pt>
    <dgm:pt modelId="{C62FDF70-D777-4667-9AF1-169CFCEF58F6}" type="parTrans" cxnId="{06A690F2-1507-4440-ADD0-17EA1D6EC606}">
      <dgm:prSet/>
      <dgm:spPr/>
      <dgm:t>
        <a:bodyPr/>
        <a:lstStyle/>
        <a:p>
          <a:endParaRPr lang="el-GR"/>
        </a:p>
      </dgm:t>
    </dgm:pt>
    <dgm:pt modelId="{594F66A9-B446-49C5-9210-3E3FA9281C4D}" type="sibTrans" cxnId="{06A690F2-1507-4440-ADD0-17EA1D6EC606}">
      <dgm:prSet/>
      <dgm:spPr/>
      <dgm:t>
        <a:bodyPr/>
        <a:lstStyle/>
        <a:p>
          <a:endParaRPr lang="el-GR"/>
        </a:p>
      </dgm:t>
    </dgm:pt>
    <dgm:pt modelId="{AB6B6C16-1E9D-4849-B15D-9E77F280F3E6}">
      <dgm:prSet phldrT="[Κείμενο]" custT="1"/>
      <dgm:spPr/>
      <dgm:t>
        <a:bodyPr/>
        <a:lstStyle/>
        <a:p>
          <a:endParaRPr lang="el-GR" sz="2000" dirty="0" smtClean="0"/>
        </a:p>
        <a:p>
          <a:r>
            <a:rPr lang="el-GR" sz="2000" dirty="0" smtClean="0"/>
            <a:t>Βιομηχανικά Υλικά</a:t>
          </a:r>
        </a:p>
        <a:p>
          <a:r>
            <a:rPr lang="el-GR" sz="2000" dirty="0" smtClean="0"/>
            <a:t>6 εκ. €</a:t>
          </a:r>
          <a:endParaRPr lang="el-GR" sz="2000" dirty="0"/>
        </a:p>
      </dgm:t>
    </dgm:pt>
    <dgm:pt modelId="{7856C3DC-2E5F-4AF0-88F5-D2C9B283FAEB}" type="parTrans" cxnId="{516504A5-8BDE-47F1-8DEB-EACA407A950D}">
      <dgm:prSet/>
      <dgm:spPr/>
      <dgm:t>
        <a:bodyPr/>
        <a:lstStyle/>
        <a:p>
          <a:endParaRPr lang="el-GR"/>
        </a:p>
      </dgm:t>
    </dgm:pt>
    <dgm:pt modelId="{B8F0D31F-D9E7-4C11-BFCB-72B5BDDAE330}" type="sibTrans" cxnId="{516504A5-8BDE-47F1-8DEB-EACA407A950D}">
      <dgm:prSet/>
      <dgm:spPr/>
      <dgm:t>
        <a:bodyPr/>
        <a:lstStyle/>
        <a:p>
          <a:endParaRPr lang="el-GR"/>
        </a:p>
      </dgm:t>
    </dgm:pt>
    <dgm:pt modelId="{59FFAFC6-0A4D-4B69-9108-1E692FC1E376}" type="pres">
      <dgm:prSet presAssocID="{3AB2A538-D4AF-431C-976E-24E236A0FE1D}" presName="Name0" presStyleCnt="0">
        <dgm:presLayoutVars>
          <dgm:dir/>
          <dgm:resizeHandles val="exact"/>
        </dgm:presLayoutVars>
      </dgm:prSet>
      <dgm:spPr/>
    </dgm:pt>
    <dgm:pt modelId="{4F7C047D-272B-41D8-8D08-1EE627B1C690}" type="pres">
      <dgm:prSet presAssocID="{3AB2A538-D4AF-431C-976E-24E236A0FE1D}" presName="fgShape" presStyleLbl="fgShp" presStyleIdx="0" presStyleCnt="1" custScaleY="140813" custLinFactNeighborX="378" custLinFactNeighborY="-41127"/>
      <dgm:spPr/>
    </dgm:pt>
    <dgm:pt modelId="{75F4C083-3DC9-449D-A911-A0CC87C4E473}" type="pres">
      <dgm:prSet presAssocID="{3AB2A538-D4AF-431C-976E-24E236A0FE1D}" presName="linComp" presStyleCnt="0"/>
      <dgm:spPr/>
    </dgm:pt>
    <dgm:pt modelId="{49BE15DF-3AD7-43AC-AB49-6E75296A13B1}" type="pres">
      <dgm:prSet presAssocID="{AD4EE70F-84CF-491E-8867-5CA0C6031950}" presName="compNode" presStyleCnt="0"/>
      <dgm:spPr/>
    </dgm:pt>
    <dgm:pt modelId="{4EDF9D9C-7792-401C-8994-C26FAC796D40}" type="pres">
      <dgm:prSet presAssocID="{AD4EE70F-84CF-491E-8867-5CA0C6031950}" presName="bkgdShape" presStyleLbl="node1" presStyleIdx="0" presStyleCnt="3" custScaleY="79864" custLinFactNeighborX="-64" custLinFactNeighborY="-14103"/>
      <dgm:spPr/>
      <dgm:t>
        <a:bodyPr/>
        <a:lstStyle/>
        <a:p>
          <a:endParaRPr lang="el-GR"/>
        </a:p>
      </dgm:t>
    </dgm:pt>
    <dgm:pt modelId="{DB4E77B5-FEB7-4C77-AA6A-DDC2FF7C8E56}" type="pres">
      <dgm:prSet presAssocID="{AD4EE70F-84CF-491E-8867-5CA0C603195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31709A-2120-4966-8946-97C549B25E86}" type="pres">
      <dgm:prSet presAssocID="{AD4EE70F-84CF-491E-8867-5CA0C6031950}" presName="invisiNode" presStyleLbl="node1" presStyleIdx="0" presStyleCnt="3"/>
      <dgm:spPr/>
    </dgm:pt>
    <dgm:pt modelId="{F4C9E3F1-7AFD-4F2C-B6E2-F5E0E1AD67FF}" type="pres">
      <dgm:prSet presAssocID="{AD4EE70F-84CF-491E-8867-5CA0C6031950}" presName="imagNode" presStyleLbl="fgImgPlace1" presStyleIdx="0" presStyleCnt="3" custLinFactNeighborX="-1858" custLinFactNeighborY="-267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B7A853-43F4-4CAC-8051-6CFAE6F8CD6F}" type="pres">
      <dgm:prSet presAssocID="{CD895235-2CF4-4BB0-983B-8A0853B8705D}" presName="sibTrans" presStyleLbl="sibTrans2D1" presStyleIdx="0" presStyleCnt="0"/>
      <dgm:spPr/>
      <dgm:t>
        <a:bodyPr/>
        <a:lstStyle/>
        <a:p>
          <a:endParaRPr lang="el-GR"/>
        </a:p>
      </dgm:t>
    </dgm:pt>
    <dgm:pt modelId="{123BAB62-5CCA-4F83-B2BE-A38720B2CE45}" type="pres">
      <dgm:prSet presAssocID="{23604ED4-426A-4531-AD9D-759644FF4E3C}" presName="compNode" presStyleCnt="0"/>
      <dgm:spPr/>
    </dgm:pt>
    <dgm:pt modelId="{55C22DB0-0AAA-4424-867C-E4EAD263A1F5}" type="pres">
      <dgm:prSet presAssocID="{23604ED4-426A-4531-AD9D-759644FF4E3C}" presName="bkgdShape" presStyleLbl="node1" presStyleIdx="1" presStyleCnt="3" custScaleY="81223" custLinFactNeighborX="753" custLinFactNeighborY="-19976"/>
      <dgm:spPr/>
      <dgm:t>
        <a:bodyPr/>
        <a:lstStyle/>
        <a:p>
          <a:endParaRPr lang="el-GR"/>
        </a:p>
      </dgm:t>
    </dgm:pt>
    <dgm:pt modelId="{1D762EA3-781F-446B-ABFE-6FAA5A74CFC2}" type="pres">
      <dgm:prSet presAssocID="{23604ED4-426A-4531-AD9D-759644FF4E3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46D44A-9FB1-4B91-AE93-C45B2A10FDFD}" type="pres">
      <dgm:prSet presAssocID="{23604ED4-426A-4531-AD9D-759644FF4E3C}" presName="invisiNode" presStyleLbl="node1" presStyleIdx="1" presStyleCnt="3"/>
      <dgm:spPr/>
    </dgm:pt>
    <dgm:pt modelId="{A98AFD5F-6F54-4B9F-8F28-DB4AA97424F0}" type="pres">
      <dgm:prSet presAssocID="{23604ED4-426A-4531-AD9D-759644FF4E3C}" presName="imagNode" presStyleLbl="fgImgPlace1" presStyleIdx="1" presStyleCnt="3" custLinFactNeighborX="-50" custLinFactNeighborY="-237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FA8184C-FB37-4875-8152-6792E22EA450}" type="pres">
      <dgm:prSet presAssocID="{594F66A9-B446-49C5-9210-3E3FA9281C4D}" presName="sibTrans" presStyleLbl="sibTrans2D1" presStyleIdx="0" presStyleCnt="0"/>
      <dgm:spPr/>
      <dgm:t>
        <a:bodyPr/>
        <a:lstStyle/>
        <a:p>
          <a:endParaRPr lang="el-GR"/>
        </a:p>
      </dgm:t>
    </dgm:pt>
    <dgm:pt modelId="{F515987D-F250-4557-8C5B-2B96AA20EE2A}" type="pres">
      <dgm:prSet presAssocID="{AB6B6C16-1E9D-4849-B15D-9E77F280F3E6}" presName="compNode" presStyleCnt="0"/>
      <dgm:spPr/>
    </dgm:pt>
    <dgm:pt modelId="{D8223DEB-D0E8-42DE-B125-9E4CE5CB11E3}" type="pres">
      <dgm:prSet presAssocID="{AB6B6C16-1E9D-4849-B15D-9E77F280F3E6}" presName="bkgdShape" presStyleLbl="node1" presStyleIdx="2" presStyleCnt="3" custScaleY="84577" custLinFactNeighborX="-1091" custLinFactNeighborY="-11567"/>
      <dgm:spPr/>
      <dgm:t>
        <a:bodyPr/>
        <a:lstStyle/>
        <a:p>
          <a:endParaRPr lang="el-GR"/>
        </a:p>
      </dgm:t>
    </dgm:pt>
    <dgm:pt modelId="{364E5856-87C9-48EF-9965-4C1C4201185C}" type="pres">
      <dgm:prSet presAssocID="{AB6B6C16-1E9D-4849-B15D-9E77F280F3E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08AC57-D6A5-4CFF-AB51-0335FA07D0C3}" type="pres">
      <dgm:prSet presAssocID="{AB6B6C16-1E9D-4849-B15D-9E77F280F3E6}" presName="invisiNode" presStyleLbl="node1" presStyleIdx="2" presStyleCnt="3"/>
      <dgm:spPr/>
    </dgm:pt>
    <dgm:pt modelId="{4DCE0BA6-F329-466B-BB95-E6463372D7FC}" type="pres">
      <dgm:prSet presAssocID="{AB6B6C16-1E9D-4849-B15D-9E77F280F3E6}" presName="imagNode" presStyleLbl="fgImgPlace1" presStyleIdx="2" presStyleCnt="3" custLinFactNeighborX="1758" custLinFactNeighborY="-212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70D0DB5-AD29-41E5-A7F5-FB99A928E692}" type="presOf" srcId="{23604ED4-426A-4531-AD9D-759644FF4E3C}" destId="{1D762EA3-781F-446B-ABFE-6FAA5A74CFC2}" srcOrd="1" destOrd="0" presId="urn:microsoft.com/office/officeart/2005/8/layout/hList7#1"/>
    <dgm:cxn modelId="{06A690F2-1507-4440-ADD0-17EA1D6EC606}" srcId="{3AB2A538-D4AF-431C-976E-24E236A0FE1D}" destId="{23604ED4-426A-4531-AD9D-759644FF4E3C}" srcOrd="1" destOrd="0" parTransId="{C62FDF70-D777-4667-9AF1-169CFCEF58F6}" sibTransId="{594F66A9-B446-49C5-9210-3E3FA9281C4D}"/>
    <dgm:cxn modelId="{BF32A01E-8B1D-462C-BE29-9F698D90C3B1}" type="presOf" srcId="{AB6B6C16-1E9D-4849-B15D-9E77F280F3E6}" destId="{364E5856-87C9-48EF-9965-4C1C4201185C}" srcOrd="1" destOrd="0" presId="urn:microsoft.com/office/officeart/2005/8/layout/hList7#1"/>
    <dgm:cxn modelId="{7714C38F-DC58-42F7-806E-3C51B474CF0C}" type="presOf" srcId="{AD4EE70F-84CF-491E-8867-5CA0C6031950}" destId="{4EDF9D9C-7792-401C-8994-C26FAC796D40}" srcOrd="0" destOrd="0" presId="urn:microsoft.com/office/officeart/2005/8/layout/hList7#1"/>
    <dgm:cxn modelId="{A69F558C-D765-466C-836F-155F170BED66}" type="presOf" srcId="{AB6B6C16-1E9D-4849-B15D-9E77F280F3E6}" destId="{D8223DEB-D0E8-42DE-B125-9E4CE5CB11E3}" srcOrd="0" destOrd="0" presId="urn:microsoft.com/office/officeart/2005/8/layout/hList7#1"/>
    <dgm:cxn modelId="{30F7D28C-A9AB-451A-BBE6-31FB5BD8C912}" srcId="{3AB2A538-D4AF-431C-976E-24E236A0FE1D}" destId="{AD4EE70F-84CF-491E-8867-5CA0C6031950}" srcOrd="0" destOrd="0" parTransId="{33FD311D-DB07-4AA8-8AD0-B4437E7E849E}" sibTransId="{CD895235-2CF4-4BB0-983B-8A0853B8705D}"/>
    <dgm:cxn modelId="{AD6D5D74-C1BC-4E74-B818-E7F640AAA0A5}" type="presOf" srcId="{AD4EE70F-84CF-491E-8867-5CA0C6031950}" destId="{DB4E77B5-FEB7-4C77-AA6A-DDC2FF7C8E56}" srcOrd="1" destOrd="0" presId="urn:microsoft.com/office/officeart/2005/8/layout/hList7#1"/>
    <dgm:cxn modelId="{985F357A-11B7-4982-B18D-24FC25432F39}" type="presOf" srcId="{23604ED4-426A-4531-AD9D-759644FF4E3C}" destId="{55C22DB0-0AAA-4424-867C-E4EAD263A1F5}" srcOrd="0" destOrd="0" presId="urn:microsoft.com/office/officeart/2005/8/layout/hList7#1"/>
    <dgm:cxn modelId="{516504A5-8BDE-47F1-8DEB-EACA407A950D}" srcId="{3AB2A538-D4AF-431C-976E-24E236A0FE1D}" destId="{AB6B6C16-1E9D-4849-B15D-9E77F280F3E6}" srcOrd="2" destOrd="0" parTransId="{7856C3DC-2E5F-4AF0-88F5-D2C9B283FAEB}" sibTransId="{B8F0D31F-D9E7-4C11-BFCB-72B5BDDAE330}"/>
    <dgm:cxn modelId="{F0CACF2F-0F71-4103-A96B-3D16439B8D1B}" type="presOf" srcId="{3AB2A538-D4AF-431C-976E-24E236A0FE1D}" destId="{59FFAFC6-0A4D-4B69-9108-1E692FC1E376}" srcOrd="0" destOrd="0" presId="urn:microsoft.com/office/officeart/2005/8/layout/hList7#1"/>
    <dgm:cxn modelId="{5F91073F-D186-4130-BA7C-5EE13F01B9B6}" type="presOf" srcId="{594F66A9-B446-49C5-9210-3E3FA9281C4D}" destId="{AFA8184C-FB37-4875-8152-6792E22EA450}" srcOrd="0" destOrd="0" presId="urn:microsoft.com/office/officeart/2005/8/layout/hList7#1"/>
    <dgm:cxn modelId="{6E8BB004-98A3-44EF-AD84-39C737BE5650}" type="presOf" srcId="{CD895235-2CF4-4BB0-983B-8A0853B8705D}" destId="{98B7A853-43F4-4CAC-8051-6CFAE6F8CD6F}" srcOrd="0" destOrd="0" presId="urn:microsoft.com/office/officeart/2005/8/layout/hList7#1"/>
    <dgm:cxn modelId="{C49633FD-16B5-47D1-B702-41EF79A93052}" type="presParOf" srcId="{59FFAFC6-0A4D-4B69-9108-1E692FC1E376}" destId="{4F7C047D-272B-41D8-8D08-1EE627B1C690}" srcOrd="0" destOrd="0" presId="urn:microsoft.com/office/officeart/2005/8/layout/hList7#1"/>
    <dgm:cxn modelId="{BB62535C-8B05-44BF-9E7C-6B2D26C1F75D}" type="presParOf" srcId="{59FFAFC6-0A4D-4B69-9108-1E692FC1E376}" destId="{75F4C083-3DC9-449D-A911-A0CC87C4E473}" srcOrd="1" destOrd="0" presId="urn:microsoft.com/office/officeart/2005/8/layout/hList7#1"/>
    <dgm:cxn modelId="{940CCB27-B651-466D-A1ED-D3357496F154}" type="presParOf" srcId="{75F4C083-3DC9-449D-A911-A0CC87C4E473}" destId="{49BE15DF-3AD7-43AC-AB49-6E75296A13B1}" srcOrd="0" destOrd="0" presId="urn:microsoft.com/office/officeart/2005/8/layout/hList7#1"/>
    <dgm:cxn modelId="{D3D0F23C-17BB-4172-A2CB-8FA252BB215D}" type="presParOf" srcId="{49BE15DF-3AD7-43AC-AB49-6E75296A13B1}" destId="{4EDF9D9C-7792-401C-8994-C26FAC796D40}" srcOrd="0" destOrd="0" presId="urn:microsoft.com/office/officeart/2005/8/layout/hList7#1"/>
    <dgm:cxn modelId="{F568617D-7BE8-4AE1-BC98-E3170918A69F}" type="presParOf" srcId="{49BE15DF-3AD7-43AC-AB49-6E75296A13B1}" destId="{DB4E77B5-FEB7-4C77-AA6A-DDC2FF7C8E56}" srcOrd="1" destOrd="0" presId="urn:microsoft.com/office/officeart/2005/8/layout/hList7#1"/>
    <dgm:cxn modelId="{59784627-E963-490C-9E29-9A2E96B5F35D}" type="presParOf" srcId="{49BE15DF-3AD7-43AC-AB49-6E75296A13B1}" destId="{4531709A-2120-4966-8946-97C549B25E86}" srcOrd="2" destOrd="0" presId="urn:microsoft.com/office/officeart/2005/8/layout/hList7#1"/>
    <dgm:cxn modelId="{A9C60968-44D0-47C3-A1E2-AE1B9A18AA20}" type="presParOf" srcId="{49BE15DF-3AD7-43AC-AB49-6E75296A13B1}" destId="{F4C9E3F1-7AFD-4F2C-B6E2-F5E0E1AD67FF}" srcOrd="3" destOrd="0" presId="urn:microsoft.com/office/officeart/2005/8/layout/hList7#1"/>
    <dgm:cxn modelId="{D5D649CD-CB63-483C-AA63-A52CDE0EBE3E}" type="presParOf" srcId="{75F4C083-3DC9-449D-A911-A0CC87C4E473}" destId="{98B7A853-43F4-4CAC-8051-6CFAE6F8CD6F}" srcOrd="1" destOrd="0" presId="urn:microsoft.com/office/officeart/2005/8/layout/hList7#1"/>
    <dgm:cxn modelId="{BE45A426-F3EB-43A0-A2C1-2C9DFADB10A4}" type="presParOf" srcId="{75F4C083-3DC9-449D-A911-A0CC87C4E473}" destId="{123BAB62-5CCA-4F83-B2BE-A38720B2CE45}" srcOrd="2" destOrd="0" presId="urn:microsoft.com/office/officeart/2005/8/layout/hList7#1"/>
    <dgm:cxn modelId="{1EE25E63-257E-412B-8C16-9D5E57B982AA}" type="presParOf" srcId="{123BAB62-5CCA-4F83-B2BE-A38720B2CE45}" destId="{55C22DB0-0AAA-4424-867C-E4EAD263A1F5}" srcOrd="0" destOrd="0" presId="urn:microsoft.com/office/officeart/2005/8/layout/hList7#1"/>
    <dgm:cxn modelId="{7D880562-BF95-4BAC-B2D4-BDF1C57CCF24}" type="presParOf" srcId="{123BAB62-5CCA-4F83-B2BE-A38720B2CE45}" destId="{1D762EA3-781F-446B-ABFE-6FAA5A74CFC2}" srcOrd="1" destOrd="0" presId="urn:microsoft.com/office/officeart/2005/8/layout/hList7#1"/>
    <dgm:cxn modelId="{9173EE1E-C0D8-41E7-84A6-5D900C21E2E7}" type="presParOf" srcId="{123BAB62-5CCA-4F83-B2BE-A38720B2CE45}" destId="{8F46D44A-9FB1-4B91-AE93-C45B2A10FDFD}" srcOrd="2" destOrd="0" presId="urn:microsoft.com/office/officeart/2005/8/layout/hList7#1"/>
    <dgm:cxn modelId="{DD398209-D1A4-4C57-BC3E-DE52F29BCBFC}" type="presParOf" srcId="{123BAB62-5CCA-4F83-B2BE-A38720B2CE45}" destId="{A98AFD5F-6F54-4B9F-8F28-DB4AA97424F0}" srcOrd="3" destOrd="0" presId="urn:microsoft.com/office/officeart/2005/8/layout/hList7#1"/>
    <dgm:cxn modelId="{F3A319E9-71DC-4A11-A536-3919AC71C959}" type="presParOf" srcId="{75F4C083-3DC9-449D-A911-A0CC87C4E473}" destId="{AFA8184C-FB37-4875-8152-6792E22EA450}" srcOrd="3" destOrd="0" presId="urn:microsoft.com/office/officeart/2005/8/layout/hList7#1"/>
    <dgm:cxn modelId="{104CEC95-B2B5-4E9F-B32D-7CBEF1CD9A59}" type="presParOf" srcId="{75F4C083-3DC9-449D-A911-A0CC87C4E473}" destId="{F515987D-F250-4557-8C5B-2B96AA20EE2A}" srcOrd="4" destOrd="0" presId="urn:microsoft.com/office/officeart/2005/8/layout/hList7#1"/>
    <dgm:cxn modelId="{1B6DE405-35D4-4D27-910C-0886DECFD940}" type="presParOf" srcId="{F515987D-F250-4557-8C5B-2B96AA20EE2A}" destId="{D8223DEB-D0E8-42DE-B125-9E4CE5CB11E3}" srcOrd="0" destOrd="0" presId="urn:microsoft.com/office/officeart/2005/8/layout/hList7#1"/>
    <dgm:cxn modelId="{2F5106FE-806F-4C15-BF5B-CFF71B2CE844}" type="presParOf" srcId="{F515987D-F250-4557-8C5B-2B96AA20EE2A}" destId="{364E5856-87C9-48EF-9965-4C1C4201185C}" srcOrd="1" destOrd="0" presId="urn:microsoft.com/office/officeart/2005/8/layout/hList7#1"/>
    <dgm:cxn modelId="{1C1AE875-BBD5-4E2E-9F9A-EEACB2FF10DC}" type="presParOf" srcId="{F515987D-F250-4557-8C5B-2B96AA20EE2A}" destId="{FA08AC57-D6A5-4CFF-AB51-0335FA07D0C3}" srcOrd="2" destOrd="0" presId="urn:microsoft.com/office/officeart/2005/8/layout/hList7#1"/>
    <dgm:cxn modelId="{26E2FC38-2DAD-4F63-8864-DC8FD7A7E13B}" type="presParOf" srcId="{F515987D-F250-4557-8C5B-2B96AA20EE2A}" destId="{4DCE0BA6-F329-466B-BB95-E6463372D7F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631FA4-DE59-4A54-BD0A-22648954DA71}">
      <dsp:nvSpPr>
        <dsp:cNvPr id="0" name=""/>
        <dsp:cNvSpPr/>
      </dsp:nvSpPr>
      <dsp:spPr>
        <a:xfrm rot="10800000">
          <a:off x="72019" y="799557"/>
          <a:ext cx="8280896" cy="330329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364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/>
            <a:t>Ενιαία Δράση </a:t>
          </a:r>
          <a:endParaRPr lang="el-GR" sz="3200" b="1" kern="1200" dirty="0" smtClean="0"/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/>
            <a:t>«</a:t>
          </a:r>
          <a:r>
            <a:rPr lang="el-GR" sz="3200" b="1" kern="1200" dirty="0" smtClean="0"/>
            <a:t>Ερευνώ - Δημιουργώ  -  Καινοτομώ»</a:t>
          </a:r>
          <a:r>
            <a:rPr lang="el-GR" sz="3200" kern="1200" dirty="0" smtClean="0"/>
            <a:t>  </a:t>
          </a:r>
          <a:endParaRPr lang="en-US" sz="3200" kern="1200" dirty="0" smtClean="0"/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Προκήρυξη 280 εκ.  €  ΕΥΔΕ-ΕΤΑΚ</a:t>
          </a:r>
          <a:endParaRPr lang="en-GB" sz="3200" kern="1200" dirty="0"/>
        </a:p>
      </dsp:txBody>
      <dsp:txXfrm rot="10800000">
        <a:off x="72019" y="799557"/>
        <a:ext cx="8280896" cy="3303299"/>
      </dsp:txXfrm>
    </dsp:sp>
    <dsp:sp modelId="{5A4BE5D0-22E1-49AA-B42C-C04FB1D1C3DE}">
      <dsp:nvSpPr>
        <dsp:cNvPr id="0" name=""/>
        <dsp:cNvSpPr/>
      </dsp:nvSpPr>
      <dsp:spPr>
        <a:xfrm>
          <a:off x="0" y="1612179"/>
          <a:ext cx="1640526" cy="14434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F9D9C-7792-401C-8994-C26FAC796D40}">
      <dsp:nvSpPr>
        <dsp:cNvPr id="0" name=""/>
        <dsp:cNvSpPr/>
      </dsp:nvSpPr>
      <dsp:spPr>
        <a:xfrm>
          <a:off x="0" y="16545"/>
          <a:ext cx="8280920" cy="13226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000" kern="1200" dirty="0" smtClean="0"/>
            <a:t>Ανοιχτή Καινοτομία στον Πολιτισμό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400" kern="1200" dirty="0" smtClean="0"/>
            <a:t>13 εκ. €</a:t>
          </a:r>
          <a:endParaRPr lang="el-GR" sz="2400" kern="1200" dirty="0"/>
        </a:p>
      </dsp:txBody>
      <dsp:txXfrm>
        <a:off x="0" y="545623"/>
        <a:ext cx="8280920" cy="529077"/>
      </dsp:txXfrm>
    </dsp:sp>
    <dsp:sp modelId="{F4C9E3F1-7AFD-4F2C-B6E2-F5E0E1AD67FF}">
      <dsp:nvSpPr>
        <dsp:cNvPr id="0" name=""/>
        <dsp:cNvSpPr/>
      </dsp:nvSpPr>
      <dsp:spPr>
        <a:xfrm>
          <a:off x="3854458" y="35236"/>
          <a:ext cx="551509" cy="55150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C047D-272B-41D8-8D08-1EE627B1C690}">
      <dsp:nvSpPr>
        <dsp:cNvPr id="0" name=""/>
        <dsp:cNvSpPr/>
      </dsp:nvSpPr>
      <dsp:spPr>
        <a:xfrm flipV="1">
          <a:off x="129614" y="1228189"/>
          <a:ext cx="8079286" cy="23760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8A4648-6C1C-4DEA-B61B-7208DEEFD419}">
      <dsp:nvSpPr>
        <dsp:cNvPr id="0" name=""/>
        <dsp:cNvSpPr/>
      </dsp:nvSpPr>
      <dsp:spPr>
        <a:xfrm>
          <a:off x="-1938115" y="-327419"/>
          <a:ext cx="2527047" cy="2527047"/>
        </a:xfrm>
        <a:prstGeom prst="blockArc">
          <a:avLst>
            <a:gd name="adj1" fmla="val 18900000"/>
            <a:gd name="adj2" fmla="val 2700000"/>
            <a:gd name="adj3" fmla="val 855"/>
          </a:avLst>
        </a:pr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B00D8-BE6F-42CF-B8E6-635DA5C4E9AF}">
      <dsp:nvSpPr>
        <dsp:cNvPr id="0" name=""/>
        <dsp:cNvSpPr/>
      </dsp:nvSpPr>
      <dsp:spPr>
        <a:xfrm>
          <a:off x="574475" y="476523"/>
          <a:ext cx="8282508" cy="919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3033" tIns="71120" rIns="71120" bIns="711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800" b="1" kern="1200" dirty="0" smtClean="0">
              <a:solidFill>
                <a:schemeClr val="tx1"/>
              </a:solidFill>
            </a:rPr>
            <a:t>Δημόσια Δαπάνη: 35 εκ €</a:t>
          </a:r>
          <a:endParaRPr lang="en-GB" sz="2800" b="1" kern="1200" dirty="0" smtClean="0">
            <a:solidFill>
              <a:schemeClr val="tx1"/>
            </a:solidFill>
          </a:endParaRP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574475" y="476523"/>
        <a:ext cx="8282508" cy="919161"/>
      </dsp:txXfrm>
    </dsp:sp>
    <dsp:sp modelId="{D4645E8C-EB90-478F-AB7B-E41757ACA072}">
      <dsp:nvSpPr>
        <dsp:cNvPr id="0" name=""/>
        <dsp:cNvSpPr/>
      </dsp:nvSpPr>
      <dsp:spPr>
        <a:xfrm>
          <a:off x="0" y="361628"/>
          <a:ext cx="1148951" cy="1148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8A4648-6C1C-4DEA-B61B-7208DEEFD419}">
      <dsp:nvSpPr>
        <dsp:cNvPr id="0" name=""/>
        <dsp:cNvSpPr/>
      </dsp:nvSpPr>
      <dsp:spPr>
        <a:xfrm>
          <a:off x="-1490741" y="-253107"/>
          <a:ext cx="1946375" cy="1946375"/>
        </a:xfrm>
        <a:prstGeom prst="blockArc">
          <a:avLst>
            <a:gd name="adj1" fmla="val 18900000"/>
            <a:gd name="adj2" fmla="val 2700000"/>
            <a:gd name="adj3" fmla="val 1110"/>
          </a:avLst>
        </a:pr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94DE4-0371-4447-8707-AF7FADF6D3EF}">
      <dsp:nvSpPr>
        <dsp:cNvPr id="0" name=""/>
        <dsp:cNvSpPr/>
      </dsp:nvSpPr>
      <dsp:spPr>
        <a:xfrm>
          <a:off x="443866" y="364987"/>
          <a:ext cx="8570085" cy="7101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6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tx1"/>
              </a:solidFill>
            </a:rPr>
            <a:t>Δημόσια Δαπάνη: 24 εκ €</a:t>
          </a:r>
          <a:endParaRPr lang="en-GB" sz="2800" b="1" kern="1200" dirty="0">
            <a:solidFill>
              <a:schemeClr val="tx1"/>
            </a:solidFill>
          </a:endParaRPr>
        </a:p>
      </dsp:txBody>
      <dsp:txXfrm>
        <a:off x="443866" y="364987"/>
        <a:ext cx="8570085" cy="710185"/>
      </dsp:txXfrm>
    </dsp:sp>
    <dsp:sp modelId="{1513CC57-795C-4F23-BAD5-13895BE31F5B}">
      <dsp:nvSpPr>
        <dsp:cNvPr id="0" name=""/>
        <dsp:cNvSpPr/>
      </dsp:nvSpPr>
      <dsp:spPr>
        <a:xfrm>
          <a:off x="0" y="276213"/>
          <a:ext cx="887732" cy="8877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8A4648-6C1C-4DEA-B61B-7208DEEFD419}">
      <dsp:nvSpPr>
        <dsp:cNvPr id="0" name=""/>
        <dsp:cNvSpPr/>
      </dsp:nvSpPr>
      <dsp:spPr>
        <a:xfrm>
          <a:off x="-1565472" y="-265492"/>
          <a:ext cx="2043153" cy="2043153"/>
        </a:xfrm>
        <a:prstGeom prst="blockArc">
          <a:avLst>
            <a:gd name="adj1" fmla="val 18900000"/>
            <a:gd name="adj2" fmla="val 2700000"/>
            <a:gd name="adj3" fmla="val 1057"/>
          </a:avLst>
        </a:pr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5D867-BA33-4E66-B3C5-20F6AFFE013F}">
      <dsp:nvSpPr>
        <dsp:cNvPr id="0" name=""/>
        <dsp:cNvSpPr/>
      </dsp:nvSpPr>
      <dsp:spPr>
        <a:xfrm>
          <a:off x="465390" y="383771"/>
          <a:ext cx="8103561" cy="7446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14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tx1"/>
              </a:solidFill>
            </a:rPr>
            <a:t>Δημόσια Δαπάνη: 50 εκ. €</a:t>
          </a:r>
          <a:endParaRPr lang="en-GB" sz="2800" b="1" kern="1200" dirty="0">
            <a:solidFill>
              <a:schemeClr val="tx1"/>
            </a:solidFill>
          </a:endParaRPr>
        </a:p>
      </dsp:txBody>
      <dsp:txXfrm>
        <a:off x="465390" y="383771"/>
        <a:ext cx="8103561" cy="744625"/>
      </dsp:txXfrm>
    </dsp:sp>
    <dsp:sp modelId="{1513CC57-795C-4F23-BAD5-13895BE31F5B}">
      <dsp:nvSpPr>
        <dsp:cNvPr id="0" name=""/>
        <dsp:cNvSpPr/>
      </dsp:nvSpPr>
      <dsp:spPr>
        <a:xfrm>
          <a:off x="0" y="290693"/>
          <a:ext cx="930781" cy="930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8A4648-6C1C-4DEA-B61B-7208DEEFD419}">
      <dsp:nvSpPr>
        <dsp:cNvPr id="0" name=""/>
        <dsp:cNvSpPr/>
      </dsp:nvSpPr>
      <dsp:spPr>
        <a:xfrm>
          <a:off x="-1664731" y="-281986"/>
          <a:ext cx="2172031" cy="2172031"/>
        </a:xfrm>
        <a:prstGeom prst="blockArc">
          <a:avLst>
            <a:gd name="adj1" fmla="val 18900000"/>
            <a:gd name="adj2" fmla="val 2700000"/>
            <a:gd name="adj3" fmla="val 994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DC238-3F4A-4DB5-A3BB-1F1E339A5444}">
      <dsp:nvSpPr>
        <dsp:cNvPr id="0" name=""/>
        <dsp:cNvSpPr/>
      </dsp:nvSpPr>
      <dsp:spPr>
        <a:xfrm>
          <a:off x="494427" y="408487"/>
          <a:ext cx="8074524" cy="7910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198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tx1"/>
              </a:solidFill>
            </a:rPr>
            <a:t>Δημόσια Δαπάνη: 10 εκ. €</a:t>
          </a:r>
          <a:endParaRPr lang="en-GB" sz="2800" b="1" kern="1200" dirty="0">
            <a:solidFill>
              <a:schemeClr val="tx1"/>
            </a:solidFill>
          </a:endParaRPr>
        </a:p>
      </dsp:txBody>
      <dsp:txXfrm>
        <a:off x="494427" y="408487"/>
        <a:ext cx="8074524" cy="791084"/>
      </dsp:txXfrm>
    </dsp:sp>
    <dsp:sp modelId="{1513CC57-795C-4F23-BAD5-13895BE31F5B}">
      <dsp:nvSpPr>
        <dsp:cNvPr id="0" name=""/>
        <dsp:cNvSpPr/>
      </dsp:nvSpPr>
      <dsp:spPr>
        <a:xfrm>
          <a:off x="0" y="309601"/>
          <a:ext cx="988855" cy="9888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8A4648-6C1C-4DEA-B61B-7208DEEFD419}">
      <dsp:nvSpPr>
        <dsp:cNvPr id="0" name=""/>
        <dsp:cNvSpPr/>
      </dsp:nvSpPr>
      <dsp:spPr>
        <a:xfrm>
          <a:off x="-1355578" y="-230604"/>
          <a:ext cx="1770540" cy="1770540"/>
        </a:xfrm>
        <a:prstGeom prst="blockArc">
          <a:avLst>
            <a:gd name="adj1" fmla="val 18900000"/>
            <a:gd name="adj2" fmla="val 2700000"/>
            <a:gd name="adj3" fmla="val 1220"/>
          </a:avLst>
        </a:pr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D91A2-0C9D-4A61-9D69-F011EE66287F}">
      <dsp:nvSpPr>
        <dsp:cNvPr id="0" name=""/>
        <dsp:cNvSpPr/>
      </dsp:nvSpPr>
      <dsp:spPr>
        <a:xfrm>
          <a:off x="403873" y="331566"/>
          <a:ext cx="8309094" cy="646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641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tx1"/>
              </a:solidFill>
            </a:rPr>
            <a:t>Δημόσια Δαπάνη: </a:t>
          </a:r>
          <a:r>
            <a:rPr lang="en-US" sz="2400" b="1" kern="1200" dirty="0" smtClean="0">
              <a:solidFill>
                <a:schemeClr val="tx1"/>
              </a:solidFill>
            </a:rPr>
            <a:t>5</a:t>
          </a:r>
          <a:r>
            <a:rPr lang="el-GR" sz="2400" b="1" kern="1200" dirty="0" smtClean="0">
              <a:solidFill>
                <a:schemeClr val="tx1"/>
              </a:solidFill>
            </a:rPr>
            <a:t>0 εκ €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403873" y="331566"/>
        <a:ext cx="8309094" cy="646197"/>
      </dsp:txXfrm>
    </dsp:sp>
    <dsp:sp modelId="{1513CC57-795C-4F23-BAD5-13895BE31F5B}">
      <dsp:nvSpPr>
        <dsp:cNvPr id="0" name=""/>
        <dsp:cNvSpPr/>
      </dsp:nvSpPr>
      <dsp:spPr>
        <a:xfrm>
          <a:off x="0" y="232019"/>
          <a:ext cx="807747" cy="8077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E4FD46-359D-4BC7-AE49-40591C953CCF}">
      <dsp:nvSpPr>
        <dsp:cNvPr id="0" name=""/>
        <dsp:cNvSpPr/>
      </dsp:nvSpPr>
      <dsp:spPr>
        <a:xfrm rot="5400000">
          <a:off x="5507261" y="-2302605"/>
          <a:ext cx="737181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kern="1200" dirty="0" smtClean="0">
              <a:solidFill>
                <a:srgbClr val="FF0000"/>
              </a:solidFill>
              <a:latin typeface="+mn-lt"/>
            </a:rPr>
            <a:t>Νέοι Επιστήμονες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kern="1200" dirty="0" smtClean="0">
              <a:solidFill>
                <a:srgbClr val="FF0000"/>
              </a:solidFill>
              <a:latin typeface="+mn-lt"/>
            </a:rPr>
            <a:t>Πανεπιστήμια, ΤΕΙ, ΕΚ</a:t>
          </a:r>
          <a:endParaRPr lang="el-GR" sz="2000" kern="1200" dirty="0">
            <a:latin typeface="+mn-lt"/>
          </a:endParaRPr>
        </a:p>
      </dsp:txBody>
      <dsp:txXfrm rot="5400000">
        <a:off x="5507261" y="-2302605"/>
        <a:ext cx="737181" cy="5530214"/>
      </dsp:txXfrm>
    </dsp:sp>
    <dsp:sp modelId="{D9C49B75-1640-4A60-9BAA-ACADC722CBB5}">
      <dsp:nvSpPr>
        <dsp:cNvPr id="0" name=""/>
        <dsp:cNvSpPr/>
      </dsp:nvSpPr>
      <dsp:spPr>
        <a:xfrm>
          <a:off x="0" y="1763"/>
          <a:ext cx="3110745" cy="921477"/>
        </a:xfrm>
        <a:prstGeom prst="round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b="1" kern="1200" dirty="0" smtClean="0">
              <a:solidFill>
                <a:srgbClr val="FFFF00"/>
              </a:solidFill>
              <a:latin typeface="+mn-lt"/>
            </a:rPr>
            <a:t>Ωφελούμενοι: </a:t>
          </a:r>
          <a:endParaRPr lang="el-GR" sz="3300" kern="1200" dirty="0">
            <a:solidFill>
              <a:srgbClr val="FFFF00"/>
            </a:solidFill>
          </a:endParaRPr>
        </a:p>
      </dsp:txBody>
      <dsp:txXfrm>
        <a:off x="0" y="1763"/>
        <a:ext cx="3110745" cy="921477"/>
      </dsp:txXfrm>
    </dsp:sp>
    <dsp:sp modelId="{4B6F01FB-FED6-4DC7-B151-725B0AEB5AF3}">
      <dsp:nvSpPr>
        <dsp:cNvPr id="0" name=""/>
        <dsp:cNvSpPr/>
      </dsp:nvSpPr>
      <dsp:spPr>
        <a:xfrm rot="5400000">
          <a:off x="5398808" y="-1321786"/>
          <a:ext cx="942612" cy="5524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kern="1200" dirty="0" smtClean="0">
              <a:solidFill>
                <a:srgbClr val="FF0000"/>
              </a:solidFill>
              <a:latin typeface="+mn-lt"/>
            </a:rPr>
            <a:t>Όλα τα είδη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kern="1200" dirty="0" smtClean="0">
              <a:solidFill>
                <a:srgbClr val="FF0000"/>
              </a:solidFill>
            </a:rPr>
            <a:t>Έρευνα ‘επιστημονικής </a:t>
          </a:r>
          <a:r>
            <a:rPr lang="el-GR" sz="2000" b="1" kern="1200" dirty="0" smtClean="0">
              <a:solidFill>
                <a:srgbClr val="FF0000"/>
              </a:solidFill>
            </a:rPr>
            <a:t>περιέργειας’</a:t>
          </a:r>
          <a:endParaRPr lang="el-GR" sz="2000" b="1" kern="1200" dirty="0">
            <a:solidFill>
              <a:srgbClr val="FF0000"/>
            </a:solidFill>
          </a:endParaRPr>
        </a:p>
      </dsp:txBody>
      <dsp:txXfrm rot="5400000">
        <a:off x="5398808" y="-1321786"/>
        <a:ext cx="942612" cy="5524813"/>
      </dsp:txXfrm>
    </dsp:sp>
    <dsp:sp modelId="{3483D353-9737-4BDF-8C66-7364F2061073}">
      <dsp:nvSpPr>
        <dsp:cNvPr id="0" name=""/>
        <dsp:cNvSpPr/>
      </dsp:nvSpPr>
      <dsp:spPr>
        <a:xfrm>
          <a:off x="0" y="979882"/>
          <a:ext cx="3107707" cy="921477"/>
        </a:xfrm>
        <a:prstGeom prst="round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b="1" kern="1200" dirty="0" smtClean="0">
              <a:solidFill>
                <a:srgbClr val="FFFF00"/>
              </a:solidFill>
              <a:latin typeface="+mn-lt"/>
            </a:rPr>
            <a:t>Είδος έρευνας:</a:t>
          </a:r>
          <a:endParaRPr lang="el-GR" sz="3300" kern="1200" dirty="0">
            <a:solidFill>
              <a:srgbClr val="FFFF00"/>
            </a:solidFill>
          </a:endParaRPr>
        </a:p>
      </dsp:txBody>
      <dsp:txXfrm>
        <a:off x="0" y="979882"/>
        <a:ext cx="3107707" cy="921477"/>
      </dsp:txXfrm>
    </dsp:sp>
    <dsp:sp modelId="{711CA1A6-42D6-47ED-9683-4AF4D47530F2}">
      <dsp:nvSpPr>
        <dsp:cNvPr id="0" name=""/>
        <dsp:cNvSpPr/>
      </dsp:nvSpPr>
      <dsp:spPr>
        <a:xfrm rot="5400000">
          <a:off x="5337828" y="-272120"/>
          <a:ext cx="1064571" cy="5524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kern="1200" dirty="0" smtClean="0">
              <a:solidFill>
                <a:srgbClr val="FF0000"/>
              </a:solidFill>
              <a:latin typeface="+mn-lt"/>
            </a:rPr>
            <a:t>Θεματικά και γεωγραφικά ανεξάρτητα.</a:t>
          </a:r>
          <a:endParaRPr lang="el-G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1" kern="1200" dirty="0" smtClean="0">
              <a:solidFill>
                <a:srgbClr val="FF0000"/>
              </a:solidFill>
              <a:latin typeface="+mn-lt"/>
            </a:rPr>
            <a:t>Επιδίωξη επιστημονικής Ποιότητας και Αριστεία</a:t>
          </a:r>
          <a:endParaRPr lang="el-GR" sz="2000" kern="1200" dirty="0">
            <a:latin typeface="+mn-lt"/>
          </a:endParaRPr>
        </a:p>
      </dsp:txBody>
      <dsp:txXfrm rot="5400000">
        <a:off x="5337828" y="-272120"/>
        <a:ext cx="1064571" cy="5524813"/>
      </dsp:txXfrm>
    </dsp:sp>
    <dsp:sp modelId="{5648FE75-71F4-40B7-8F36-433062F6EFAE}">
      <dsp:nvSpPr>
        <dsp:cNvPr id="0" name=""/>
        <dsp:cNvSpPr/>
      </dsp:nvSpPr>
      <dsp:spPr>
        <a:xfrm>
          <a:off x="0" y="2029548"/>
          <a:ext cx="3107707" cy="921477"/>
        </a:xfrm>
        <a:prstGeom prst="round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b="1" kern="1200" dirty="0" smtClean="0">
              <a:solidFill>
                <a:srgbClr val="FFFF00"/>
              </a:solidFill>
              <a:latin typeface="+mn-lt"/>
            </a:rPr>
            <a:t>Κριτήρια: </a:t>
          </a:r>
          <a:endParaRPr lang="el-GR" sz="3300" kern="1200" dirty="0">
            <a:solidFill>
              <a:srgbClr val="FFFF00"/>
            </a:solidFill>
          </a:endParaRPr>
        </a:p>
      </dsp:txBody>
      <dsp:txXfrm>
        <a:off x="0" y="2029548"/>
        <a:ext cx="3107707" cy="921477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AB96EF-3E4B-4D7C-BC98-A8F76F33D417}">
      <dsp:nvSpPr>
        <dsp:cNvPr id="0" name=""/>
        <dsp:cNvSpPr/>
      </dsp:nvSpPr>
      <dsp:spPr>
        <a:xfrm rot="5400000">
          <a:off x="5210498" y="-2177521"/>
          <a:ext cx="1036915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>
              <a:solidFill>
                <a:srgbClr val="FF0000"/>
              </a:solidFill>
            </a:rPr>
            <a:t>Οι «μέτοχοι» του </a:t>
          </a:r>
          <a:r>
            <a:rPr lang="el-GR" sz="1900" b="1" kern="1200" dirty="0" err="1" smtClean="0">
              <a:solidFill>
                <a:srgbClr val="FF0000"/>
              </a:solidFill>
            </a:rPr>
            <a:t>ΕΛΙΔΕΚ</a:t>
          </a:r>
          <a:r>
            <a:rPr lang="el-GR" sz="1900" b="1" kern="1200" dirty="0" smtClean="0">
              <a:solidFill>
                <a:srgbClr val="FF0000"/>
              </a:solidFill>
            </a:rPr>
            <a:t> είναι η ίδια η Ακαδημαϊκή και Ερευνητική κοινότητα</a:t>
          </a:r>
          <a:endParaRPr lang="el-GR" sz="1900" b="1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b="1" kern="1200" dirty="0" smtClean="0">
              <a:solidFill>
                <a:srgbClr val="FF0000"/>
              </a:solidFill>
              <a:latin typeface="+mn-lt"/>
            </a:rPr>
            <a:t>Ανεξάρτητη από την εκάστοτε πολιτική εξουσία</a:t>
          </a:r>
          <a:endParaRPr lang="el-GR" sz="1900" kern="1200" dirty="0"/>
        </a:p>
      </dsp:txBody>
      <dsp:txXfrm rot="5400000">
        <a:off x="5210498" y="-2177521"/>
        <a:ext cx="1036915" cy="5391959"/>
      </dsp:txXfrm>
    </dsp:sp>
    <dsp:sp modelId="{E63B6391-CFA9-43B0-97B0-471D7A3AF173}">
      <dsp:nvSpPr>
        <dsp:cNvPr id="0" name=""/>
        <dsp:cNvSpPr/>
      </dsp:nvSpPr>
      <dsp:spPr>
        <a:xfrm>
          <a:off x="0" y="0"/>
          <a:ext cx="3032976" cy="1296144"/>
        </a:xfrm>
        <a:prstGeom prst="roundRect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FFFF00"/>
              </a:solidFill>
              <a:latin typeface="+mn-lt"/>
            </a:rPr>
            <a:t>Διακυβέρνηση:</a:t>
          </a:r>
          <a:endParaRPr lang="el-GR" sz="3200" kern="1200" dirty="0"/>
        </a:p>
      </dsp:txBody>
      <dsp:txXfrm>
        <a:off x="0" y="0"/>
        <a:ext cx="3032976" cy="12961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42B077-54BE-4C69-8EB4-7A73982A33AE}">
      <dsp:nvSpPr>
        <dsp:cNvPr id="0" name=""/>
        <dsp:cNvSpPr/>
      </dsp:nvSpPr>
      <dsp:spPr>
        <a:xfrm rot="10800000">
          <a:off x="421424" y="0"/>
          <a:ext cx="7643491" cy="211662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25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 </a:t>
          </a:r>
          <a:r>
            <a:rPr lang="el-GR" sz="2400" b="1" kern="1200" dirty="0" smtClean="0"/>
            <a:t>Ερευνητικές Υποδομές Εθνικής Εμβέλειας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Α’ Φάση</a:t>
          </a:r>
          <a:r>
            <a:rPr lang="en-US" sz="2400" b="1" kern="1200" dirty="0" smtClean="0"/>
            <a:t>: </a:t>
          </a:r>
          <a:r>
            <a:rPr lang="el-GR" sz="2400" b="1" kern="1200" dirty="0" smtClean="0"/>
            <a:t> 73 εκ. € - Προκήρυξη 7/2016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(υπό αξιολόγηση</a:t>
          </a:r>
          <a:r>
            <a:rPr lang="en-US" sz="2400" b="1" kern="1200" dirty="0" smtClean="0"/>
            <a:t> – </a:t>
          </a:r>
          <a:r>
            <a:rPr lang="el-GR" sz="2400" b="1" kern="1200" dirty="0" err="1" smtClean="0"/>
            <a:t>ΕΥΔ</a:t>
          </a:r>
          <a:r>
            <a:rPr lang="el-GR" sz="2400" b="1" kern="1200" dirty="0" smtClean="0"/>
            <a:t>-</a:t>
          </a:r>
          <a:r>
            <a:rPr lang="el-GR" sz="2400" b="1" kern="1200" dirty="0" err="1" smtClean="0"/>
            <a:t>ΕΠΑΝΕΚ</a:t>
          </a:r>
          <a:r>
            <a:rPr lang="el-GR" sz="2400" b="1" kern="1200" dirty="0" smtClean="0"/>
            <a:t>)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Β’ Φάση</a:t>
          </a:r>
          <a:r>
            <a:rPr lang="en-US" sz="2400" b="1" kern="1200" dirty="0" smtClean="0"/>
            <a:t>:</a:t>
          </a:r>
          <a:r>
            <a:rPr lang="el-GR" sz="2400" b="1" kern="1200" dirty="0" smtClean="0"/>
            <a:t>  (προετοιμασία προκήρυξης ΓΓΕΤ) </a:t>
          </a:r>
          <a:endParaRPr lang="en-GB" sz="2400" b="1" kern="1200" dirty="0"/>
        </a:p>
      </dsp:txBody>
      <dsp:txXfrm rot="10800000">
        <a:off x="421424" y="0"/>
        <a:ext cx="7643491" cy="2116624"/>
      </dsp:txXfrm>
    </dsp:sp>
    <dsp:sp modelId="{96D652B9-C317-4237-B43B-0C48953A394B}">
      <dsp:nvSpPr>
        <dsp:cNvPr id="0" name=""/>
        <dsp:cNvSpPr/>
      </dsp:nvSpPr>
      <dsp:spPr>
        <a:xfrm>
          <a:off x="0" y="127030"/>
          <a:ext cx="1404286" cy="14042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E846E-5188-4512-A004-E762DCE4EDDF}">
      <dsp:nvSpPr>
        <dsp:cNvPr id="0" name=""/>
        <dsp:cNvSpPr/>
      </dsp:nvSpPr>
      <dsp:spPr>
        <a:xfrm rot="10800000">
          <a:off x="565410" y="2214878"/>
          <a:ext cx="7499504" cy="238626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25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Στρατηγικές Δράσεις Ερευνητικών Φορέων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Υλοποίηση 31 εκ. €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Προκήρυξη 7/2016  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(υπό αξιολόγηση </a:t>
          </a:r>
          <a:r>
            <a:rPr lang="el-GR" sz="2400" b="1" kern="1200" dirty="0" err="1" smtClean="0"/>
            <a:t>ΕΥΔ</a:t>
          </a:r>
          <a:r>
            <a:rPr lang="el-GR" sz="2400" b="1" kern="1200" dirty="0" smtClean="0"/>
            <a:t>-</a:t>
          </a:r>
          <a:r>
            <a:rPr lang="el-GR" sz="2400" b="1" kern="1200" dirty="0" err="1" smtClean="0"/>
            <a:t>ΕΠΑΝΕΚ</a:t>
          </a:r>
          <a:r>
            <a:rPr lang="el-GR" sz="2400" b="1" kern="1200" dirty="0" smtClean="0"/>
            <a:t>) </a:t>
          </a:r>
          <a:endParaRPr lang="en-GB" sz="1600" b="1" kern="1200" dirty="0"/>
        </a:p>
      </dsp:txBody>
      <dsp:txXfrm rot="10800000">
        <a:off x="565410" y="2214878"/>
        <a:ext cx="7499504" cy="2386261"/>
      </dsp:txXfrm>
    </dsp:sp>
    <dsp:sp modelId="{E70CE73E-8507-45D3-83BC-27F2C1CCFB54}">
      <dsp:nvSpPr>
        <dsp:cNvPr id="0" name=""/>
        <dsp:cNvSpPr/>
      </dsp:nvSpPr>
      <dsp:spPr>
        <a:xfrm>
          <a:off x="0" y="2643908"/>
          <a:ext cx="1404286" cy="14042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42B077-54BE-4C69-8EB4-7A73982A33AE}">
      <dsp:nvSpPr>
        <dsp:cNvPr id="0" name=""/>
        <dsp:cNvSpPr/>
      </dsp:nvSpPr>
      <dsp:spPr>
        <a:xfrm rot="10800000">
          <a:off x="421424" y="0"/>
          <a:ext cx="7643491" cy="424986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3364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Διεθνής &amp; Ευρωπαϊκή Συνεργασία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ERA Nets</a:t>
          </a:r>
          <a:r>
            <a:rPr lang="el-GR" sz="2800" kern="1200" dirty="0" smtClean="0"/>
            <a:t>, Διακρατικές Συνεργασίες με Ρωσία, Γερμανία, Ισραήλ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Β’ Φάση </a:t>
          </a:r>
          <a:r>
            <a:rPr lang="en-US" sz="2800" kern="1200" dirty="0" smtClean="0"/>
            <a:t>: </a:t>
          </a:r>
          <a:r>
            <a:rPr lang="el-GR" sz="2800" kern="1200" dirty="0" smtClean="0"/>
            <a:t>Ελλάδα – Κίνα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Υλοποίηση </a:t>
          </a:r>
          <a:r>
            <a:rPr lang="en-US" sz="2800" kern="1200" dirty="0" smtClean="0"/>
            <a:t>37 </a:t>
          </a:r>
          <a:r>
            <a:rPr lang="el-GR" sz="2800" kern="1200" dirty="0" smtClean="0"/>
            <a:t>εκ € (υπό αξιολόγηση) </a:t>
          </a:r>
          <a:endParaRPr lang="en-GB" sz="2800" b="1" kern="1200" dirty="0"/>
        </a:p>
      </dsp:txBody>
      <dsp:txXfrm rot="10800000">
        <a:off x="421424" y="0"/>
        <a:ext cx="7643491" cy="4249866"/>
      </dsp:txXfrm>
    </dsp:sp>
    <dsp:sp modelId="{96D652B9-C317-4237-B43B-0C48953A394B}">
      <dsp:nvSpPr>
        <dsp:cNvPr id="0" name=""/>
        <dsp:cNvSpPr/>
      </dsp:nvSpPr>
      <dsp:spPr>
        <a:xfrm>
          <a:off x="0" y="1251524"/>
          <a:ext cx="1932918" cy="14970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69DAC2-5A4B-4AE5-BDE4-0C7E1CC03E6D}">
      <dsp:nvSpPr>
        <dsp:cNvPr id="0" name=""/>
        <dsp:cNvSpPr/>
      </dsp:nvSpPr>
      <dsp:spPr>
        <a:xfrm>
          <a:off x="529455" y="1027236"/>
          <a:ext cx="2972523" cy="31476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400" kern="1200" dirty="0" smtClean="0"/>
            <a:t>8 νέες δράσεις</a:t>
          </a:r>
          <a:endParaRPr lang="en-GB" sz="4400" kern="1200" dirty="0"/>
        </a:p>
      </dsp:txBody>
      <dsp:txXfrm>
        <a:off x="529455" y="1027236"/>
        <a:ext cx="2972523" cy="3147648"/>
      </dsp:txXfrm>
    </dsp:sp>
    <dsp:sp modelId="{9241923D-6DE6-4FE8-A825-2D14734D26FC}">
      <dsp:nvSpPr>
        <dsp:cNvPr id="0" name=""/>
        <dsp:cNvSpPr/>
      </dsp:nvSpPr>
      <dsp:spPr>
        <a:xfrm rot="21557312">
          <a:off x="3709790" y="1432819"/>
          <a:ext cx="1656594" cy="1232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300" kern="1200"/>
        </a:p>
      </dsp:txBody>
      <dsp:txXfrm rot="21557312">
        <a:off x="3709790" y="1432819"/>
        <a:ext cx="1656594" cy="1232631"/>
      </dsp:txXfrm>
    </dsp:sp>
    <dsp:sp modelId="{EA38A263-5A3A-4AA2-A4B3-C55734838DE5}">
      <dsp:nvSpPr>
        <dsp:cNvPr id="0" name=""/>
        <dsp:cNvSpPr/>
      </dsp:nvSpPr>
      <dsp:spPr>
        <a:xfrm>
          <a:off x="5652132" y="1027236"/>
          <a:ext cx="3116531" cy="3147648"/>
        </a:xfrm>
        <a:prstGeom prst="ellipse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Δημόσια  Δαπάνη     ~ 180 εκ. €</a:t>
          </a:r>
          <a:endParaRPr lang="en-GB" sz="3600" kern="1200" dirty="0"/>
        </a:p>
      </dsp:txBody>
      <dsp:txXfrm>
        <a:off x="5652132" y="1027236"/>
        <a:ext cx="3116531" cy="3147648"/>
      </dsp:txXfrm>
    </dsp:sp>
    <dsp:sp modelId="{54B8CC00-FC9A-4ACD-9EA3-99039F494940}">
      <dsp:nvSpPr>
        <dsp:cNvPr id="0" name=""/>
        <dsp:cNvSpPr/>
      </dsp:nvSpPr>
      <dsp:spPr>
        <a:xfrm rot="10842688">
          <a:off x="3743480" y="2558935"/>
          <a:ext cx="1701211" cy="1232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300" kern="1200"/>
        </a:p>
      </dsp:txBody>
      <dsp:txXfrm rot="10842688">
        <a:off x="3743480" y="2558935"/>
        <a:ext cx="1701211" cy="123263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F9D9C-7792-401C-8994-C26FAC796D40}">
      <dsp:nvSpPr>
        <dsp:cNvPr id="0" name=""/>
        <dsp:cNvSpPr/>
      </dsp:nvSpPr>
      <dsp:spPr>
        <a:xfrm>
          <a:off x="7" y="1082"/>
          <a:ext cx="2705046" cy="21278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Ανοιχτή Καινοτομία στον Πολιτισμό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13 εκ. €</a:t>
          </a:r>
          <a:endParaRPr lang="el-GR" sz="2400" kern="1200" dirty="0"/>
        </a:p>
      </dsp:txBody>
      <dsp:txXfrm>
        <a:off x="7" y="852208"/>
        <a:ext cx="2705046" cy="851125"/>
      </dsp:txXfrm>
    </dsp:sp>
    <dsp:sp modelId="{F4C9E3F1-7AFD-4F2C-B6E2-F5E0E1AD67FF}">
      <dsp:nvSpPr>
        <dsp:cNvPr id="0" name=""/>
        <dsp:cNvSpPr/>
      </dsp:nvSpPr>
      <dsp:spPr>
        <a:xfrm>
          <a:off x="894172" y="31151"/>
          <a:ext cx="887210" cy="88721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22DB0-0AAA-4424-867C-E4EAD263A1F5}">
      <dsp:nvSpPr>
        <dsp:cNvPr id="0" name=""/>
        <dsp:cNvSpPr/>
      </dsp:nvSpPr>
      <dsp:spPr>
        <a:xfrm>
          <a:off x="2808305" y="0"/>
          <a:ext cx="2705046" cy="21640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Υδατοκαλλιέργεια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5,25 εκ. €</a:t>
          </a:r>
          <a:endParaRPr lang="el-GR" sz="2000" kern="1200" dirty="0"/>
        </a:p>
      </dsp:txBody>
      <dsp:txXfrm>
        <a:off x="2808305" y="865608"/>
        <a:ext cx="2705046" cy="865608"/>
      </dsp:txXfrm>
    </dsp:sp>
    <dsp:sp modelId="{A98AFD5F-6F54-4B9F-8F28-DB4AA97424F0}">
      <dsp:nvSpPr>
        <dsp:cNvPr id="0" name=""/>
        <dsp:cNvSpPr/>
      </dsp:nvSpPr>
      <dsp:spPr>
        <a:xfrm>
          <a:off x="3696411" y="48893"/>
          <a:ext cx="887210" cy="88721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23DEB-D0E8-42DE-B125-9E4CE5CB11E3}">
      <dsp:nvSpPr>
        <dsp:cNvPr id="0" name=""/>
        <dsp:cNvSpPr/>
      </dsp:nvSpPr>
      <dsp:spPr>
        <a:xfrm>
          <a:off x="5544622" y="0"/>
          <a:ext cx="2705046" cy="22533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Βιομηχανικά Υλικά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6 εκ. €</a:t>
          </a:r>
          <a:endParaRPr lang="el-GR" sz="2000" kern="1200" dirty="0"/>
        </a:p>
      </dsp:txBody>
      <dsp:txXfrm>
        <a:off x="5544622" y="901352"/>
        <a:ext cx="2705046" cy="901352"/>
      </dsp:txXfrm>
    </dsp:sp>
    <dsp:sp modelId="{4DCE0BA6-F329-466B-BB95-E6463372D7FC}">
      <dsp:nvSpPr>
        <dsp:cNvPr id="0" name=""/>
        <dsp:cNvSpPr/>
      </dsp:nvSpPr>
      <dsp:spPr>
        <a:xfrm>
          <a:off x="6498649" y="48893"/>
          <a:ext cx="887210" cy="88721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C047D-272B-41D8-8D08-1EE627B1C690}">
      <dsp:nvSpPr>
        <dsp:cNvPr id="0" name=""/>
        <dsp:cNvSpPr/>
      </dsp:nvSpPr>
      <dsp:spPr>
        <a:xfrm>
          <a:off x="360034" y="1859987"/>
          <a:ext cx="7618446" cy="56275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29322-7D7A-4949-9612-F2A384AA2512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70443-100B-4D9F-AEDC-F99390E87C4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206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206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Κρατικές ενισχύσεις για τη</a:t>
            </a:r>
            <a:r>
              <a:rPr lang="el-GR" baseline="0" dirty="0" smtClean="0"/>
              <a:t> χρηματοδότηση προτάσεων που έλαβαν το «</a:t>
            </a:r>
            <a:r>
              <a:rPr lang="en-US" baseline="0" dirty="0" smtClean="0"/>
              <a:t>Seal of Excellence</a:t>
            </a:r>
            <a:r>
              <a:rPr lang="el-GR" baseline="0" dirty="0" smtClean="0"/>
              <a:t>»</a:t>
            </a:r>
            <a:r>
              <a:rPr lang="en-US" baseline="0" dirty="0" smtClean="0"/>
              <a:t> </a:t>
            </a:r>
            <a:r>
              <a:rPr lang="el-GR" baseline="0" dirty="0" smtClean="0"/>
              <a:t>στη δράση του Ορίζοντα 2020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E054-95BA-4B8C-9CFC-51BFCE1E9743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0158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E054-95BA-4B8C-9CFC-51BFCE1E9743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271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9623-9A11-44C6-B0E3-82512785A572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8808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E054-95BA-4B8C-9CFC-51BFCE1E9743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8493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F7DB179-4765-441B-893D-42E037D77FA3}" type="datetime1">
              <a:rPr lang="el-GR" smtClean="0"/>
              <a:t>1/4/2017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591552-19C6-40C3-81BC-8DAC7D2A761A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102F-39DA-45AF-8761-E75AA8885B7B}" type="datetime1">
              <a:rPr lang="el-GR" smtClean="0"/>
              <a:t>1/4/2017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1552-19C6-40C3-81BC-8DAC7D2A761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20220F-2057-46BE-AE8A-D236D99581A1}" type="datetime1">
              <a:rPr lang="el-GR" smtClean="0"/>
              <a:t>1/4/2017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591552-19C6-40C3-81BC-8DAC7D2A761A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544B-3BE6-400E-A336-ADCF87DF381E}" type="datetime1">
              <a:rPr lang="el-GR" smtClean="0"/>
              <a:t>1/4/2017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591552-19C6-40C3-81BC-8DAC7D2A761A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0DF7-28EE-4373-85BE-8252617940FC}" type="datetime1">
              <a:rPr lang="el-GR" smtClean="0"/>
              <a:t>1/4/2017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591552-19C6-40C3-81BC-8DAC7D2A761A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63350D-1AEA-4250-AD74-FA3C0A45C4BE}" type="datetime1">
              <a:rPr lang="el-GR" smtClean="0"/>
              <a:t>1/4/2017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591552-19C6-40C3-81BC-8DAC7D2A761A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D896C6-395C-450C-A2B9-C4AB891F2CAB}" type="datetime1">
              <a:rPr lang="el-GR" smtClean="0"/>
              <a:t>1/4/2017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591552-19C6-40C3-81BC-8DAC7D2A761A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8EE8-B1A0-4C20-8AF4-7C0BD2DD50BA}" type="datetime1">
              <a:rPr lang="el-GR" smtClean="0"/>
              <a:t>1/4/2017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591552-19C6-40C3-81BC-8DAC7D2A761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CFD-CD86-46C8-AD1C-209799A0D581}" type="datetime1">
              <a:rPr lang="el-GR" smtClean="0"/>
              <a:t>1/4/2017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591552-19C6-40C3-81BC-8DAC7D2A761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3C4-52BF-419D-9240-C573DB3B9FE0}" type="datetime1">
              <a:rPr lang="el-GR" smtClean="0"/>
              <a:t>1/4/2017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591552-19C6-40C3-81BC-8DAC7D2A761A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DAAB058-3C3D-445A-8713-5881560AB1A5}" type="datetime1">
              <a:rPr lang="el-GR" smtClean="0"/>
              <a:t>1/4/2017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591552-19C6-40C3-81BC-8DAC7D2A761A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B761AC-3B43-40EA-9685-C9D111965D4A}" type="datetime1">
              <a:rPr lang="el-GR" smtClean="0"/>
              <a:t>1/4/2017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591552-19C6-40C3-81BC-8DAC7D2A761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0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rt.gr/%CE%A0%CF%81%CE%BF%CE%B3%CF%81%CE%B1%CE%BC%CE%BC%CE%B1%CF%84%CE%B9%CE%BA%CE%AE%20%CE%A0%CE%B5%CF%81%CE%AF%CE%BF%CE%B4%CE%BF%CF%82%202104%20-20/" TargetMode="External"/><Relationship Id="rId7" Type="http://schemas.openxmlformats.org/officeDocument/2006/relationships/hyperlink" Target="http://ereuna.minedu.gov.g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tagonistikotita.gr/epanek/" TargetMode="External"/><Relationship Id="rId5" Type="http://schemas.openxmlformats.org/officeDocument/2006/relationships/hyperlink" Target="http://www.espa.gr/" TargetMode="External"/><Relationship Id="rId4" Type="http://schemas.openxmlformats.org/officeDocument/2006/relationships/hyperlink" Target="http://www.eyde-etak.g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dirty="0" smtClean="0">
                <a:solidFill>
                  <a:srgbClr val="002060"/>
                </a:solidFill>
              </a:rPr>
              <a:t>Χρηματοδότηση Δράσεων για την Έρευνα και την Καινοτομία</a:t>
            </a:r>
            <a:endParaRPr lang="el-GR" sz="3600" dirty="0">
              <a:solidFill>
                <a:srgbClr val="002060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3200" b="1" dirty="0" smtClean="0">
                <a:solidFill>
                  <a:srgbClr val="FF0000"/>
                </a:solidFill>
              </a:rPr>
              <a:t>ΠΡΟΓΡΑΜΜΑΤΙΚΗ ΠΕΡΙΟΔΟΣ 2017 - </a:t>
            </a:r>
            <a:r>
              <a:rPr lang="el-GR" sz="3200" b="1" dirty="0" smtClean="0">
                <a:solidFill>
                  <a:srgbClr val="FF0000"/>
                </a:solidFill>
              </a:rPr>
              <a:t>2023</a:t>
            </a:r>
            <a:endParaRPr lang="el-GR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773832" y="2836093"/>
            <a:ext cx="6102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800" b="1" dirty="0"/>
              <a:t>ΕΣΠΑ 2014-2020</a:t>
            </a:r>
          </a:p>
          <a:p>
            <a:pPr>
              <a:buFont typeface="Wingdings" pitchFamily="2" charset="2"/>
              <a:buChar char="q"/>
            </a:pPr>
            <a:r>
              <a:rPr lang="el-GR" sz="2800" b="1" dirty="0" err="1"/>
              <a:t>ΕΛΙΔΕΚ</a:t>
            </a:r>
            <a:endParaRPr lang="el-GR" sz="2800" b="1" dirty="0"/>
          </a:p>
          <a:p>
            <a:pPr>
              <a:buFont typeface="Wingdings" pitchFamily="2" charset="2"/>
              <a:buChar char="q"/>
            </a:pPr>
            <a:r>
              <a:rPr lang="el-GR" sz="2800" b="1" dirty="0"/>
              <a:t>Ταμείο Επιχειρηματικών Συμμετοχών</a:t>
            </a:r>
            <a:endParaRPr lang="el-GR" sz="2800" dirty="0"/>
          </a:p>
        </p:txBody>
      </p:sp>
      <p:pic>
        <p:nvPicPr>
          <p:cNvPr id="10" name="3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589240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39258"/>
            <a:ext cx="1656184" cy="50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λογότυπο ΓΓΕ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425504"/>
            <a:ext cx="1224136" cy="528258"/>
          </a:xfrm>
          <a:prstGeom prst="rect">
            <a:avLst/>
          </a:prstGeom>
          <a:noFill/>
        </p:spPr>
      </p:pic>
      <p:sp>
        <p:nvSpPr>
          <p:cNvPr id="14" name="13 - Ορθογώνιο"/>
          <p:cNvSpPr/>
          <p:nvPr/>
        </p:nvSpPr>
        <p:spPr>
          <a:xfrm>
            <a:off x="2483768" y="623731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ΕΚΠΑ, </a:t>
            </a:r>
            <a:r>
              <a:rPr lang="el-GR" b="1" dirty="0" smtClean="0">
                <a:solidFill>
                  <a:schemeClr val="tx1"/>
                </a:solidFill>
              </a:rPr>
              <a:t>Αθήνα </a:t>
            </a:r>
            <a:r>
              <a:rPr lang="el-GR" b="1" dirty="0" smtClean="0"/>
              <a:t>3</a:t>
            </a:r>
            <a:r>
              <a:rPr lang="el-GR" b="1" dirty="0" smtClean="0">
                <a:solidFill>
                  <a:schemeClr val="tx1"/>
                </a:solidFill>
              </a:rPr>
              <a:t>.4.2017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936104"/>
          </a:xfrm>
        </p:spPr>
        <p:txBody>
          <a:bodyPr>
            <a:noAutofit/>
          </a:bodyPr>
          <a:lstStyle/>
          <a:p>
            <a:pPr lvl="0"/>
            <a:r>
              <a:rPr lang="el-GR" sz="3200" b="1" dirty="0" smtClean="0">
                <a:solidFill>
                  <a:srgbClr val="002060"/>
                </a:solidFill>
              </a:rPr>
              <a:t>Θεματικοί Τομείς</a:t>
            </a:r>
            <a:endParaRPr lang="el-GR" sz="3200" dirty="0">
              <a:solidFill>
                <a:srgbClr val="002060"/>
              </a:solidFill>
            </a:endParaRPr>
          </a:p>
        </p:txBody>
      </p:sp>
      <p:pic>
        <p:nvPicPr>
          <p:cNvPr id="12" name="11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37312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6"/>
          <p:cNvGraphicFramePr/>
          <p:nvPr>
            <p:extLst>
              <p:ext uri="{D42A27DB-BD31-4B8C-83A1-F6EECF244321}">
                <p14:modId xmlns:p14="http://schemas.microsoft.com/office/powerpoint/2010/main" xmlns="" val="2759428555"/>
              </p:ext>
            </p:extLst>
          </p:nvPr>
        </p:nvGraphicFramePr>
        <p:xfrm>
          <a:off x="467544" y="1529408"/>
          <a:ext cx="8424936" cy="449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λογότυπο ΓΓΕ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1" y="6052362"/>
            <a:ext cx="1296143" cy="55933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5" y="6040402"/>
            <a:ext cx="504056" cy="631845"/>
          </a:xfrm>
          <a:prstGeom prst="rect">
            <a:avLst/>
          </a:prstGeom>
        </p:spPr>
      </p:pic>
      <p:sp>
        <p:nvSpPr>
          <p:cNvPr id="2050" name="AutoShape 2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12 - Εικόνα" descr="Αποτέλεσμα εικόνας για Λογότυπο εσπα 201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6165304"/>
            <a:ext cx="151216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Θέση περιεχομένου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40646075"/>
              </p:ext>
            </p:extLst>
          </p:nvPr>
        </p:nvGraphicFramePr>
        <p:xfrm>
          <a:off x="323528" y="1624061"/>
          <a:ext cx="8424936" cy="439722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957025"/>
                <a:gridCol w="2467911"/>
              </a:tblGrid>
              <a:tr h="5046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ΘΕΜΑΤΙΚΟΙ ΤΟΜΕΙΣ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tx1"/>
                          </a:solidFill>
                          <a:effectLst/>
                        </a:rPr>
                        <a:t>Δημόσια Δαπάνη (εκατομύρια €)</a:t>
                      </a:r>
                      <a:endParaRPr lang="el-GR" sz="16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3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Υλικά - Κατασκευές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4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Τουρισμός, Πολιτισμός και Δημιουργικές Βιομηχανίες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3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="1" dirty="0" err="1">
                          <a:solidFill>
                            <a:schemeClr val="tx1"/>
                          </a:solidFill>
                          <a:effectLst/>
                        </a:rPr>
                        <a:t>Αγροδιατροφή</a:t>
                      </a: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 &amp; Βιομηχανία τροφίμων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3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Περιβάλλον &amp; Βιώσιμη Ανάπτυξη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3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Υγεία &amp; Φάρμακα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3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Μεταφορές &amp; Εφοδιαστική Αλυσίδα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3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Ενέργεια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3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Τεχνολογίες Πληροφορικής &amp; Επικοινωνιών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3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Αναδυόμενες Τεχνολογίες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30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ΣΥΝΟΛΟ</a:t>
                      </a:r>
                      <a:endParaRPr lang="el-GR" sz="18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936104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>Δράσεις που έχουν </a:t>
            </a:r>
            <a:r>
              <a:rPr lang="el-GR" sz="3200" b="1" dirty="0" smtClean="0">
                <a:solidFill>
                  <a:srgbClr val="002060"/>
                </a:solidFill>
              </a:rPr>
              <a:t>προκηρυχθεί </a:t>
            </a:r>
            <a:endParaRPr lang="el-GR" sz="3200" b="1" dirty="0">
              <a:solidFill>
                <a:srgbClr val="002060"/>
              </a:solidFill>
            </a:endParaRPr>
          </a:p>
        </p:txBody>
      </p:sp>
      <p:pic>
        <p:nvPicPr>
          <p:cNvPr id="12" name="11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37312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14" name="Diagram 6"/>
          <p:cNvGraphicFramePr/>
          <p:nvPr>
            <p:extLst>
              <p:ext uri="{D42A27DB-BD31-4B8C-83A1-F6EECF244321}">
                <p14:modId xmlns:p14="http://schemas.microsoft.com/office/powerpoint/2010/main" xmlns="" val="1136748117"/>
              </p:ext>
            </p:extLst>
          </p:nvPr>
        </p:nvGraphicFramePr>
        <p:xfrm>
          <a:off x="467544" y="1529408"/>
          <a:ext cx="8424936" cy="492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936104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>Δράσεις που έχουν </a:t>
            </a:r>
            <a:r>
              <a:rPr lang="el-GR" sz="3200" b="1" dirty="0" smtClean="0">
                <a:solidFill>
                  <a:srgbClr val="002060"/>
                </a:solidFill>
              </a:rPr>
              <a:t>προκηρυχθεί </a:t>
            </a:r>
            <a:endParaRPr lang="el-GR" sz="3200" b="1" dirty="0">
              <a:solidFill>
                <a:srgbClr val="002060"/>
              </a:solidFill>
            </a:endParaRPr>
          </a:p>
        </p:txBody>
      </p:sp>
      <p:pic>
        <p:nvPicPr>
          <p:cNvPr id="12" name="11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37312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14" name="Diagram 6"/>
          <p:cNvGraphicFramePr/>
          <p:nvPr>
            <p:extLst>
              <p:ext uri="{D42A27DB-BD31-4B8C-83A1-F6EECF244321}">
                <p14:modId xmlns:p14="http://schemas.microsoft.com/office/powerpoint/2010/main" xmlns="" val="1136748117"/>
              </p:ext>
            </p:extLst>
          </p:nvPr>
        </p:nvGraphicFramePr>
        <p:xfrm>
          <a:off x="467544" y="1529408"/>
          <a:ext cx="8424936" cy="492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936104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>Νέες Δράσεις </a:t>
            </a:r>
            <a:r>
              <a:rPr lang="el-GR" sz="3200" b="1" dirty="0" smtClean="0">
                <a:solidFill>
                  <a:srgbClr val="002060"/>
                </a:solidFill>
              </a:rPr>
              <a:t>που έχουν </a:t>
            </a:r>
            <a:r>
              <a:rPr lang="el-GR" sz="3200" b="1" dirty="0" smtClean="0">
                <a:solidFill>
                  <a:srgbClr val="002060"/>
                </a:solidFill>
              </a:rPr>
              <a:t>εξειδικευτεί </a:t>
            </a:r>
            <a:endParaRPr lang="el-GR" sz="3200" b="1" dirty="0">
              <a:solidFill>
                <a:srgbClr val="002060"/>
              </a:solidFill>
            </a:endParaRPr>
          </a:p>
        </p:txBody>
      </p:sp>
      <p:pic>
        <p:nvPicPr>
          <p:cNvPr id="12" name="11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37312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0938662"/>
              </p:ext>
            </p:extLst>
          </p:nvPr>
        </p:nvGraphicFramePr>
        <p:xfrm>
          <a:off x="0" y="1447800"/>
          <a:ext cx="91440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/>
            </a:r>
            <a:br>
              <a:rPr lang="el-GR" sz="3200" b="1" dirty="0" smtClean="0">
                <a:solidFill>
                  <a:srgbClr val="002060"/>
                </a:solidFill>
              </a:rPr>
            </a:br>
            <a:r>
              <a:rPr lang="el-GR" sz="3200" b="1" dirty="0" smtClean="0">
                <a:solidFill>
                  <a:srgbClr val="002060"/>
                </a:solidFill>
              </a:rPr>
              <a:t>Ειδικές Δράσεις σε τομείς υψηλής προτεραιότητας</a:t>
            </a:r>
            <a:br>
              <a:rPr lang="el-GR" sz="3200" b="1" dirty="0" smtClean="0">
                <a:solidFill>
                  <a:srgbClr val="002060"/>
                </a:solidFill>
              </a:rPr>
            </a:br>
            <a:r>
              <a:rPr lang="el-GR" sz="3200" b="1" dirty="0" smtClean="0">
                <a:solidFill>
                  <a:srgbClr val="002060"/>
                </a:solidFill>
              </a:rPr>
              <a:t>Δημόσια Δαπάνη : ~24 εκατ. €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 dirty="0"/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xmlns="" val="537402406"/>
              </p:ext>
            </p:extLst>
          </p:nvPr>
        </p:nvGraphicFramePr>
        <p:xfrm>
          <a:off x="611560" y="1556792"/>
          <a:ext cx="828092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1720" y="3460938"/>
            <a:ext cx="531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 προδημοσίευση</a:t>
            </a:r>
            <a:endParaRPr lang="en-GB" sz="2000" dirty="0"/>
          </a:p>
        </p:txBody>
      </p:sp>
      <p:sp>
        <p:nvSpPr>
          <p:cNvPr id="8" name="7 - Ορθογώνιο"/>
          <p:cNvSpPr/>
          <p:nvPr/>
        </p:nvSpPr>
        <p:spPr>
          <a:xfrm>
            <a:off x="251520" y="4536502"/>
            <a:ext cx="8640960" cy="2128006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611560" y="4365104"/>
            <a:ext cx="8064896" cy="207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l-GR" b="1" i="1" dirty="0" smtClean="0"/>
              <a:t>Υλοποίηση </a:t>
            </a:r>
            <a:r>
              <a:rPr lang="el-GR" b="1" i="1" dirty="0"/>
              <a:t>εμβληματικού χαρακτήρα έργων </a:t>
            </a:r>
            <a:endParaRPr lang="el-GR" b="1" i="1" dirty="0" smtClean="0"/>
          </a:p>
          <a:p>
            <a:pPr marL="285750" lvl="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el-GR" b="1" i="1" dirty="0" smtClean="0"/>
          </a:p>
          <a:p>
            <a:pPr marL="1200150" lvl="2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l-GR" dirty="0" smtClean="0"/>
              <a:t>Μέσω </a:t>
            </a:r>
            <a:r>
              <a:rPr lang="el-GR" dirty="0"/>
              <a:t>συνεργασιών ερευνητικών </a:t>
            </a:r>
            <a:r>
              <a:rPr lang="el-GR" dirty="0" smtClean="0"/>
              <a:t>φορέων και επιχειρήσεων</a:t>
            </a:r>
          </a:p>
          <a:p>
            <a:pPr marL="1200150" lvl="2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l-GR" dirty="0" smtClean="0"/>
              <a:t>Ενέργειες προβολής/διάχυσης </a:t>
            </a:r>
            <a:r>
              <a:rPr lang="el-GR" dirty="0"/>
              <a:t>των αποτελεσμάτων </a:t>
            </a:r>
          </a:p>
          <a:p>
            <a:pPr marL="1200150" lvl="2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l-GR" dirty="0" smtClean="0"/>
              <a:t>Δικτύωση </a:t>
            </a:r>
            <a:r>
              <a:rPr lang="el-GR" dirty="0"/>
              <a:t>σε εθνικό και διεθνές </a:t>
            </a:r>
            <a:r>
              <a:rPr lang="el-GR" dirty="0" smtClean="0"/>
              <a:t>επίπεδο</a:t>
            </a:r>
          </a:p>
          <a:p>
            <a:pPr marL="1200150" lvl="2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l-GR" dirty="0" smtClean="0"/>
              <a:t>Καινοτομία </a:t>
            </a:r>
            <a:r>
              <a:rPr lang="el-GR" dirty="0"/>
              <a:t>για </a:t>
            </a:r>
            <a:r>
              <a:rPr lang="el-GR" dirty="0" smtClean="0"/>
              <a:t>Μικρομεσαίες Επιχειρήσεις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35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/>
            </a:r>
            <a:br>
              <a:rPr lang="el-GR" sz="3200" b="1" dirty="0" smtClean="0">
                <a:solidFill>
                  <a:srgbClr val="002060"/>
                </a:solidFill>
              </a:rPr>
            </a:br>
            <a:r>
              <a:rPr lang="el-GR" sz="3200" b="1" dirty="0" smtClean="0">
                <a:solidFill>
                  <a:srgbClr val="002060"/>
                </a:solidFill>
              </a:rPr>
              <a:t>Ειδικές Δράσεις σε τομείς υψηλής προτεραιότητας</a:t>
            </a:r>
            <a:br>
              <a:rPr lang="el-GR" sz="3200" b="1" dirty="0" smtClean="0">
                <a:solidFill>
                  <a:srgbClr val="002060"/>
                </a:solidFill>
              </a:rPr>
            </a:b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15</a:t>
            </a:fld>
            <a:endParaRPr kumimoji="0" lang="en-US" dirty="0"/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xmlns="" val="537402406"/>
              </p:ext>
            </p:extLst>
          </p:nvPr>
        </p:nvGraphicFramePr>
        <p:xfrm>
          <a:off x="611560" y="1628800"/>
          <a:ext cx="828092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1720" y="3460938"/>
            <a:ext cx="531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/>
          </a:p>
        </p:txBody>
      </p:sp>
      <p:sp>
        <p:nvSpPr>
          <p:cNvPr id="8" name="7 - Ορθογώνιο"/>
          <p:cNvSpPr/>
          <p:nvPr/>
        </p:nvSpPr>
        <p:spPr>
          <a:xfrm>
            <a:off x="251520" y="4536502"/>
            <a:ext cx="8640960" cy="2128006"/>
          </a:xfrm>
          <a:prstGeom prst="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- Ορθογώνιο"/>
          <p:cNvSpPr/>
          <p:nvPr/>
        </p:nvSpPr>
        <p:spPr>
          <a:xfrm>
            <a:off x="683568" y="306896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Δικαιούχοι: </a:t>
            </a:r>
            <a:r>
              <a:rPr lang="el-GR" dirty="0" smtClean="0"/>
              <a:t>συνεργατικά σχήματα, στα οποία θα συμμετέχουν τουλάχιστον ένας φορέας Πολιτισμού, ένας ερευνητικός φορέας και μία επιχείρηση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11560" y="38610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Στόχος:</a:t>
            </a:r>
            <a:r>
              <a:rPr lang="el-GR" dirty="0" smtClean="0"/>
              <a:t> η ανάπτυξη πρωτότυπων ερευνητικών διατάξεων, νέων τεχνολογιών ή άλλων καινοτόμων εφαρμογών και διαδικασιών με πυλώνες παρέμβασης τη </a:t>
            </a:r>
            <a:r>
              <a:rPr lang="el-GR" b="1" dirty="0" smtClean="0"/>
              <a:t>διάγνωση, συντήρηση, τεκμηρίωση και ανάδειξη</a:t>
            </a:r>
            <a:r>
              <a:rPr lang="el-GR" dirty="0" smtClean="0"/>
              <a:t> μνημείων, έργων τέχνης, αντικειμένων και άλλων ιστορικών στοιχείων πολιτισμού. </a:t>
            </a:r>
            <a:endParaRPr lang="el-GR" dirty="0"/>
          </a:p>
        </p:txBody>
      </p:sp>
      <p:sp>
        <p:nvSpPr>
          <p:cNvPr id="11" name="TextBox 14"/>
          <p:cNvSpPr txBox="1"/>
          <p:nvPr/>
        </p:nvSpPr>
        <p:spPr>
          <a:xfrm>
            <a:off x="604391" y="5157192"/>
            <a:ext cx="828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l-GR" dirty="0" smtClean="0"/>
              <a:t>ιλοτική </a:t>
            </a:r>
            <a:r>
              <a:rPr lang="el-GR" dirty="0"/>
              <a:t>ανάπτυξη και λειτουργία </a:t>
            </a:r>
            <a:r>
              <a:rPr lang="el-GR" dirty="0" err="1"/>
              <a:t>προσβάσιμων</a:t>
            </a:r>
            <a:r>
              <a:rPr lang="el-GR" dirty="0"/>
              <a:t> στο κοινό </a:t>
            </a:r>
            <a:r>
              <a:rPr lang="el-GR" b="1" dirty="0"/>
              <a:t>επιδεικτικών εγκαταστάσεων σε χώρους, όπως μουσεία, μνημεία, ανοικτές ανασκαφές, </a:t>
            </a:r>
            <a:endParaRPr lang="el-GR" b="1" dirty="0" smtClean="0"/>
          </a:p>
          <a:p>
            <a:r>
              <a:rPr lang="el-GR" b="1" dirty="0" smtClean="0"/>
              <a:t>εργαστήρια </a:t>
            </a:r>
            <a:r>
              <a:rPr lang="el-GR" b="1" dirty="0"/>
              <a:t>διάγνωσης και συντήρησης </a:t>
            </a:r>
            <a:r>
              <a:rPr lang="el-GR" dirty="0"/>
              <a:t>τα οποία χρησιμοποιούν καινοτόμες τεχνικές.</a:t>
            </a:r>
          </a:p>
        </p:txBody>
      </p:sp>
    </p:spTree>
    <p:extLst>
      <p:ext uri="{BB962C8B-B14F-4D97-AF65-F5344CB8AC3E}">
        <p14:creationId xmlns:p14="http://schemas.microsoft.com/office/powerpoint/2010/main" xmlns="" val="18035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008112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</a:rPr>
              <a:t>Νεοφυείς επιχειρήσεις για την αξιοποίηση ερευνητικών αποτελεσμάτων και καινοτομικών </a:t>
            </a:r>
            <a:r>
              <a:rPr lang="el-GR" sz="2800" b="1" dirty="0" smtClean="0">
                <a:solidFill>
                  <a:srgbClr val="002060"/>
                </a:solidFill>
              </a:rPr>
              <a:t>ιδεών</a:t>
            </a:r>
            <a:endParaRPr lang="en-GB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6184418"/>
              </p:ext>
            </p:extLst>
          </p:nvPr>
        </p:nvGraphicFramePr>
        <p:xfrm>
          <a:off x="0" y="4437112"/>
          <a:ext cx="885698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16</a:t>
            </a:fld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8828" y="1627436"/>
            <a:ext cx="2665660" cy="2665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554465"/>
            <a:ext cx="62646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r>
              <a:rPr lang="el-GR" sz="2400" b="1" dirty="0" smtClean="0">
                <a:solidFill>
                  <a:srgbClr val="002060"/>
                </a:solidFill>
              </a:rPr>
              <a:t>Σύσταση και </a:t>
            </a:r>
            <a:r>
              <a:rPr lang="el-GR" sz="2400" b="1" dirty="0">
                <a:solidFill>
                  <a:srgbClr val="002060"/>
                </a:solidFill>
              </a:rPr>
              <a:t>ανάπτυξη νεοφυών επιχειρήσεων έντασης </a:t>
            </a:r>
            <a:r>
              <a:rPr lang="el-GR" sz="2400" b="1" dirty="0" smtClean="0">
                <a:solidFill>
                  <a:srgbClr val="002060"/>
                </a:solidFill>
              </a:rPr>
              <a:t>γνώσης</a:t>
            </a:r>
          </a:p>
          <a:p>
            <a:pPr lvl="0">
              <a:buClr>
                <a:srgbClr val="008000"/>
              </a:buClr>
              <a:buSzPct val="120000"/>
            </a:pPr>
            <a:endParaRPr lang="el-GR" b="1" dirty="0" smtClean="0">
              <a:solidFill>
                <a:srgbClr val="000000"/>
              </a:solidFill>
            </a:endParaRPr>
          </a:p>
          <a:p>
            <a:pPr lvl="0">
              <a:buClr>
                <a:srgbClr val="008000"/>
              </a:buClr>
              <a:buSzPct val="120000"/>
            </a:pPr>
            <a:r>
              <a:rPr lang="el-GR" b="1" dirty="0" smtClean="0">
                <a:solidFill>
                  <a:srgbClr val="000000"/>
                </a:solidFill>
              </a:rPr>
              <a:t>Από</a:t>
            </a:r>
            <a:r>
              <a:rPr lang="el-GR" sz="2000" b="1" i="1" dirty="0" smtClean="0">
                <a:solidFill>
                  <a:srgbClr val="000000"/>
                </a:solidFill>
              </a:rPr>
              <a:t>:</a:t>
            </a:r>
            <a:endParaRPr lang="en-US" sz="2000" b="1" i="1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dirty="0" smtClean="0"/>
              <a:t>ΑΕΙ/ </a:t>
            </a:r>
            <a:r>
              <a:rPr lang="el-GR" dirty="0"/>
              <a:t>Ερευνητικά Κέντρα </a:t>
            </a:r>
            <a:endParaRPr lang="el-GR" dirty="0" smtClean="0"/>
          </a:p>
          <a:p>
            <a:pPr marL="800100" lvl="1" indent="-342900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l-GR" dirty="0" smtClean="0"/>
              <a:t>Επιχειρήσεις και </a:t>
            </a:r>
            <a:r>
              <a:rPr lang="el-GR" dirty="0"/>
              <a:t>ανεξάρτητους ιδιώτες ερευνητές </a:t>
            </a:r>
            <a:endParaRPr lang="el-GR" b="1" dirty="0"/>
          </a:p>
          <a:p>
            <a:pPr>
              <a:buClr>
                <a:schemeClr val="tx1"/>
              </a:buClr>
              <a:buSzPct val="120000"/>
            </a:pPr>
            <a:r>
              <a:rPr lang="el-GR" b="1" dirty="0" smtClean="0"/>
              <a:t>Σκοπός:</a:t>
            </a:r>
            <a:r>
              <a:rPr lang="el-GR" dirty="0" smtClean="0"/>
              <a:t>   </a:t>
            </a:r>
          </a:p>
          <a:p>
            <a:pPr marL="742950" lvl="1" indent="-285750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Αξιοποίηση ώριμων ερευνητικών </a:t>
            </a:r>
            <a:r>
              <a:rPr lang="el-GR" dirty="0"/>
              <a:t>αποτελεσμάτων και καινοτόμων </a:t>
            </a:r>
            <a:r>
              <a:rPr lang="el-GR" dirty="0" smtClean="0"/>
              <a:t>ιδεών  </a:t>
            </a:r>
            <a:endParaRPr lang="en-GB" dirty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38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0648"/>
            <a:ext cx="8153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100" b="1" dirty="0" smtClean="0">
                <a:solidFill>
                  <a:srgbClr val="002060"/>
                </a:solidFill>
              </a:rPr>
              <a:t>Καινοτομικές συνεργατικές συστάδες </a:t>
            </a:r>
            <a:r>
              <a:rPr lang="el-GR" sz="3100" b="1" dirty="0" smtClean="0">
                <a:solidFill>
                  <a:srgbClr val="002060"/>
                </a:solidFill>
              </a:rPr>
              <a:t>επιχειρήσεων (</a:t>
            </a:r>
            <a:r>
              <a:rPr lang="en-US" sz="3100" b="1" dirty="0" smtClean="0">
                <a:solidFill>
                  <a:srgbClr val="002060"/>
                </a:solidFill>
              </a:rPr>
              <a:t>Clusters)</a:t>
            </a:r>
            <a:r>
              <a:rPr lang="el-GR" sz="2800" b="1" dirty="0" smtClean="0">
                <a:solidFill>
                  <a:srgbClr val="002060"/>
                </a:solidFill>
              </a:rPr>
              <a:t/>
            </a:r>
            <a:br>
              <a:rPr lang="el-GR" sz="2800" b="1" dirty="0" smtClean="0">
                <a:solidFill>
                  <a:srgbClr val="002060"/>
                </a:solidFill>
              </a:rPr>
            </a:br>
            <a:endParaRPr lang="en-GB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7902925"/>
              </p:ext>
            </p:extLst>
          </p:nvPr>
        </p:nvGraphicFramePr>
        <p:xfrm>
          <a:off x="22544" y="5085184"/>
          <a:ext cx="901395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17</a:t>
            </a:fld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/>
          <a:srcRect l="10748" r="8987"/>
          <a:stretch/>
        </p:blipFill>
        <p:spPr>
          <a:xfrm>
            <a:off x="6012160" y="1772816"/>
            <a:ext cx="3115908" cy="2588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199" y="1628800"/>
            <a:ext cx="57606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r>
              <a:rPr lang="el-GR" sz="2400" b="1" i="1" dirty="0" smtClean="0">
                <a:solidFill>
                  <a:srgbClr val="000000"/>
                </a:solidFill>
              </a:rPr>
              <a:t>Δημιουργία </a:t>
            </a:r>
            <a:r>
              <a:rPr lang="el-GR" sz="2400" b="1" i="1" dirty="0">
                <a:solidFill>
                  <a:srgbClr val="000000"/>
                </a:solidFill>
              </a:rPr>
              <a:t>και υποστήριξη καινοτομικών συστάδων επιχειρήσεων και ερευνητικών </a:t>
            </a:r>
            <a:r>
              <a:rPr lang="el-GR" sz="2400" b="1" i="1" dirty="0" smtClean="0">
                <a:solidFill>
                  <a:srgbClr val="000000"/>
                </a:solidFill>
              </a:rPr>
              <a:t>φορέων</a:t>
            </a:r>
            <a:endParaRPr lang="en-US" sz="2400" b="1" i="1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endParaRPr lang="en-US" b="1" i="1" dirty="0">
              <a:solidFill>
                <a:srgbClr val="0000FF"/>
              </a:solidFill>
            </a:endParaRPr>
          </a:p>
          <a:p>
            <a:pPr marL="285750" lvl="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r>
              <a:rPr lang="el-GR" sz="2000" b="1" i="1" dirty="0" smtClean="0"/>
              <a:t>Ανάπτυξη </a:t>
            </a:r>
            <a:r>
              <a:rPr lang="el-GR" sz="2000" b="1" i="1" dirty="0"/>
              <a:t>και αξιοποίηση καινοτόμων προϊόντων και υπηρεσιών υψηλής προστιθέμενης </a:t>
            </a:r>
            <a:r>
              <a:rPr lang="el-GR" sz="2000" b="1" i="1" dirty="0" smtClean="0"/>
              <a:t>αξίας</a:t>
            </a:r>
            <a:endParaRPr lang="en-US" sz="2000" b="1" i="1" dirty="0" smtClean="0"/>
          </a:p>
          <a:p>
            <a:pPr marL="285750" lvl="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endParaRPr lang="en-US" b="1" i="1"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l-GR" dirty="0" smtClean="0"/>
              <a:t>Ενίσχυση </a:t>
            </a:r>
            <a:r>
              <a:rPr lang="el-GR" dirty="0"/>
              <a:t>Φορέα Αρωγού για συγκρότηση της </a:t>
            </a:r>
            <a:r>
              <a:rPr lang="el-GR" dirty="0" smtClean="0"/>
              <a:t>συστάδας Ανάπτυξη συνεργιών</a:t>
            </a:r>
            <a:endParaRPr lang="en-US" dirty="0" smtClean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l-GR" dirty="0" smtClean="0"/>
              <a:t>Ενίσχυση </a:t>
            </a:r>
            <a:r>
              <a:rPr lang="el-GR" dirty="0"/>
              <a:t>επιχειρήσεων για δράσεις έρευνας, καινοτομίας μέσου – υψηλού </a:t>
            </a:r>
            <a:r>
              <a:rPr lang="en-US" dirty="0"/>
              <a:t>TRL</a:t>
            </a:r>
            <a:endParaRPr lang="en-GB" dirty="0"/>
          </a:p>
          <a:p>
            <a:pPr marL="28575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endParaRPr lang="en-US" sz="2000" b="1" i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16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1000" b="1" dirty="0" smtClean="0">
                <a:solidFill>
                  <a:srgbClr val="002060"/>
                </a:solidFill>
              </a:rPr>
              <a:t/>
            </a:r>
            <a:br>
              <a:rPr lang="el-GR" sz="1000" b="1" dirty="0" smtClean="0">
                <a:solidFill>
                  <a:srgbClr val="002060"/>
                </a:solidFill>
              </a:rPr>
            </a:br>
            <a:r>
              <a:rPr lang="en-GB" sz="1000" b="1" dirty="0" smtClean="0">
                <a:solidFill>
                  <a:srgbClr val="002060"/>
                </a:solidFill>
              </a:rPr>
              <a:t/>
            </a:r>
            <a:br>
              <a:rPr lang="en-GB" sz="10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Seal of Excellence </a:t>
            </a:r>
            <a:r>
              <a:rPr lang="el-GR" sz="3600" b="1" dirty="0" smtClean="0">
                <a:solidFill>
                  <a:srgbClr val="002060"/>
                </a:solidFill>
              </a:rPr>
              <a:t>- </a:t>
            </a:r>
            <a:r>
              <a:rPr lang="el-GR" sz="3600" b="1" i="1" dirty="0" smtClean="0">
                <a:solidFill>
                  <a:srgbClr val="002060"/>
                </a:solidFill>
              </a:rPr>
              <a:t>για ΜΜΕ</a:t>
            </a:r>
            <a:endParaRPr lang="en-GB" sz="3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556799"/>
              </p:ext>
            </p:extLst>
          </p:nvPr>
        </p:nvGraphicFramePr>
        <p:xfrm>
          <a:off x="107504" y="5013176"/>
          <a:ext cx="856895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18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0" y="1916832"/>
            <a:ext cx="3562098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2077105"/>
            <a:ext cx="56521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r>
              <a:rPr lang="el-GR" sz="2400" b="1" i="1" dirty="0" smtClean="0">
                <a:solidFill>
                  <a:srgbClr val="000000"/>
                </a:solidFill>
              </a:rPr>
              <a:t>Χρηματοδότηση </a:t>
            </a:r>
            <a:r>
              <a:rPr lang="el-GR" sz="2400" b="1" i="1" dirty="0">
                <a:solidFill>
                  <a:srgbClr val="000000"/>
                </a:solidFill>
              </a:rPr>
              <a:t>προτάσεων </a:t>
            </a:r>
            <a:endParaRPr lang="en-US" sz="2400" b="1" i="1" dirty="0" smtClean="0">
              <a:solidFill>
                <a:srgbClr val="000000"/>
              </a:solidFill>
            </a:endParaRPr>
          </a:p>
          <a:p>
            <a:pPr>
              <a:buClr>
                <a:srgbClr val="008000"/>
              </a:buClr>
              <a:buSzPct val="120000"/>
            </a:pPr>
            <a:r>
              <a:rPr lang="el-GR" sz="2400" b="1" i="1" dirty="0" smtClean="0">
                <a:solidFill>
                  <a:srgbClr val="000000"/>
                </a:solidFill>
              </a:rPr>
              <a:t>που </a:t>
            </a:r>
            <a:r>
              <a:rPr lang="el-GR" sz="2400" b="1" i="1" dirty="0">
                <a:solidFill>
                  <a:srgbClr val="000000"/>
                </a:solidFill>
              </a:rPr>
              <a:t>έλαβαν το «</a:t>
            </a:r>
            <a:r>
              <a:rPr lang="en-US" sz="2400" b="1" i="1" dirty="0">
                <a:solidFill>
                  <a:srgbClr val="000000"/>
                </a:solidFill>
              </a:rPr>
              <a:t>Seal of Excellence</a:t>
            </a:r>
            <a:r>
              <a:rPr lang="el-GR" sz="2400" b="1" i="1" dirty="0">
                <a:solidFill>
                  <a:srgbClr val="000000"/>
                </a:solidFill>
              </a:rPr>
              <a:t>»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l-GR" sz="2400" b="1" i="1" dirty="0">
                <a:solidFill>
                  <a:srgbClr val="000000"/>
                </a:solidFill>
              </a:rPr>
              <a:t>στη δράση του Ορίζοντα </a:t>
            </a:r>
            <a:r>
              <a:rPr lang="el-GR" sz="2400" b="1" i="1" dirty="0" smtClean="0">
                <a:solidFill>
                  <a:srgbClr val="000000"/>
                </a:solidFill>
              </a:rPr>
              <a:t>2020</a:t>
            </a:r>
            <a:r>
              <a:rPr lang="en-US" sz="2400" b="1" i="1" dirty="0" smtClean="0">
                <a:solidFill>
                  <a:srgbClr val="000000"/>
                </a:solidFill>
              </a:rPr>
              <a:t> SME Instrument</a:t>
            </a:r>
            <a:endParaRPr lang="en-US" sz="2400" b="1" i="1" dirty="0">
              <a:solidFill>
                <a:srgbClr val="000000"/>
              </a:solidFill>
            </a:endParaRPr>
          </a:p>
          <a:p>
            <a:pPr lvl="0">
              <a:buClr>
                <a:srgbClr val="008000"/>
              </a:buClr>
              <a:buSzPct val="120000"/>
            </a:pPr>
            <a:endParaRPr lang="el-GR" sz="2000" dirty="0" smtClean="0"/>
          </a:p>
          <a:p>
            <a:pPr lvl="0" algn="ctr">
              <a:buClr>
                <a:srgbClr val="008000"/>
              </a:buClr>
              <a:buSzPct val="120000"/>
            </a:pPr>
            <a:r>
              <a:rPr lang="el-GR" sz="2000" i="1" dirty="0"/>
              <a:t>(</a:t>
            </a:r>
            <a:r>
              <a:rPr lang="el-GR" sz="2000" i="1" dirty="0" smtClean="0"/>
              <a:t>αλλά </a:t>
            </a:r>
            <a:r>
              <a:rPr lang="el-GR" sz="2000" i="1" dirty="0"/>
              <a:t>δεν χρηματοδοτήθηκαν λόγω </a:t>
            </a:r>
            <a:r>
              <a:rPr lang="el-GR" sz="2000" i="1" dirty="0" smtClean="0"/>
              <a:t>    περιορισμένου προϋπολογισμού)</a:t>
            </a:r>
            <a:endParaRPr lang="el-GR" sz="2000" i="1" dirty="0"/>
          </a:p>
          <a:p>
            <a:pPr marL="285750" indent="-285750">
              <a:buFont typeface="Wingdings" charset="2"/>
              <a:buChar char="ü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6643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215008"/>
          </a:xfrm>
        </p:spPr>
        <p:txBody>
          <a:bodyPr>
            <a:normAutofit/>
          </a:bodyPr>
          <a:lstStyle/>
          <a:p>
            <a:pPr algn="ctr"/>
            <a:r>
              <a:rPr lang="el-GR" sz="1000" b="1" dirty="0" smtClean="0"/>
              <a:t/>
            </a:r>
            <a:br>
              <a:rPr lang="el-GR" sz="1000" b="1" dirty="0" smtClean="0"/>
            </a:br>
            <a:r>
              <a:rPr lang="en-GB" sz="1000" b="1" dirty="0" smtClean="0"/>
              <a:t/>
            </a:r>
            <a:br>
              <a:rPr lang="en-GB" sz="1000" b="1" dirty="0" smtClean="0"/>
            </a:br>
            <a:r>
              <a:rPr lang="en-GB" sz="3200" b="1" dirty="0" smtClean="0">
                <a:solidFill>
                  <a:srgbClr val="002060"/>
                </a:solidFill>
              </a:rPr>
              <a:t>Seal </a:t>
            </a:r>
            <a:r>
              <a:rPr lang="en-US" sz="3200" b="1" dirty="0" smtClean="0">
                <a:solidFill>
                  <a:srgbClr val="002060"/>
                </a:solidFill>
              </a:rPr>
              <a:t>of Excellence </a:t>
            </a:r>
            <a:r>
              <a:rPr lang="el-GR" sz="3200" b="1" dirty="0" smtClean="0">
                <a:solidFill>
                  <a:srgbClr val="002060"/>
                </a:solidFill>
              </a:rPr>
              <a:t>- </a:t>
            </a:r>
            <a:r>
              <a:rPr lang="en-US" sz="3200" b="1" dirty="0" smtClean="0">
                <a:solidFill>
                  <a:srgbClr val="002060"/>
                </a:solidFill>
              </a:rPr>
              <a:t>ERC Grants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6207229"/>
              </p:ext>
            </p:extLst>
          </p:nvPr>
        </p:nvGraphicFramePr>
        <p:xfrm>
          <a:off x="251520" y="4917285"/>
          <a:ext cx="8568952" cy="1608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19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844824"/>
            <a:ext cx="2952328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1842497"/>
            <a:ext cx="56521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r>
              <a:rPr lang="en-US" sz="2800" b="1" i="1" dirty="0" smtClean="0">
                <a:solidFill>
                  <a:srgbClr val="000000"/>
                </a:solidFill>
              </a:rPr>
              <a:t>X</a:t>
            </a:r>
            <a:r>
              <a:rPr lang="el-GR" sz="2800" b="1" i="1" dirty="0" err="1" smtClean="0">
                <a:solidFill>
                  <a:srgbClr val="000000"/>
                </a:solidFill>
              </a:rPr>
              <a:t>ρηματοδότηση</a:t>
            </a:r>
            <a:r>
              <a:rPr lang="el-GR" sz="2800" b="1" i="1" dirty="0" smtClean="0">
                <a:solidFill>
                  <a:srgbClr val="000000"/>
                </a:solidFill>
              </a:rPr>
              <a:t> </a:t>
            </a:r>
            <a:r>
              <a:rPr lang="el-GR" sz="2800" b="1" i="1" dirty="0">
                <a:solidFill>
                  <a:srgbClr val="000000"/>
                </a:solidFill>
              </a:rPr>
              <a:t>προτάσεων που </a:t>
            </a:r>
            <a:r>
              <a:rPr lang="el-GR" sz="2800" b="1" i="1" dirty="0" smtClean="0">
                <a:solidFill>
                  <a:srgbClr val="000000"/>
                </a:solidFill>
              </a:rPr>
              <a:t>αξιολογήθηκαν </a:t>
            </a:r>
            <a:r>
              <a:rPr lang="el-GR" sz="2800" b="1" i="1" dirty="0">
                <a:solidFill>
                  <a:srgbClr val="000000"/>
                </a:solidFill>
              </a:rPr>
              <a:t>θετικά στις προκηρύξεις του </a:t>
            </a:r>
            <a:r>
              <a:rPr lang="en-US" sz="2800" b="1" i="1" dirty="0">
                <a:solidFill>
                  <a:srgbClr val="000000"/>
                </a:solidFill>
              </a:rPr>
              <a:t>ERC </a:t>
            </a:r>
          </a:p>
          <a:p>
            <a:pPr marL="28575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endParaRPr lang="en-US" sz="2800" b="1" i="1" dirty="0">
              <a:solidFill>
                <a:srgbClr val="0000FF"/>
              </a:solidFill>
            </a:endParaRPr>
          </a:p>
          <a:p>
            <a:pPr lvl="0" algn="r">
              <a:buClr>
                <a:srgbClr val="008000"/>
              </a:buClr>
              <a:buSzPct val="120000"/>
            </a:pPr>
            <a:r>
              <a:rPr lang="el-GR" sz="2800" i="1" dirty="0" smtClean="0"/>
              <a:t>(αλλά </a:t>
            </a:r>
            <a:r>
              <a:rPr lang="el-GR" sz="2800" i="1" dirty="0"/>
              <a:t>δεν χρηματοδοτήθηκαν λόγω </a:t>
            </a:r>
            <a:r>
              <a:rPr lang="el-GR" sz="2800" i="1" dirty="0" smtClean="0"/>
              <a:t>    περιορισμένου προϋπολογισμού</a:t>
            </a:r>
            <a:r>
              <a:rPr lang="el-GR" sz="2000" i="1" dirty="0" smtClean="0"/>
              <a:t>)</a:t>
            </a:r>
            <a:endParaRPr lang="el-GR" sz="2000" i="1" dirty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1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591552-19C6-40C3-81BC-8DAC7D2A761A}" type="slidenum">
              <a:rPr lang="el-GR" smtClean="0"/>
              <a:t>2</a:t>
            </a:fld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395536" y="2636912"/>
            <a:ext cx="8401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   </a:t>
            </a:r>
            <a:r>
              <a:rPr lang="el-GR" sz="2400" dirty="0" smtClean="0"/>
              <a:t>Να λειτουργήσει ως ανάχωμα </a:t>
            </a:r>
            <a:r>
              <a:rPr lang="en-US" sz="2400" dirty="0" smtClean="0"/>
              <a:t> </a:t>
            </a:r>
            <a:r>
              <a:rPr lang="el-GR" sz="2400" dirty="0" smtClean="0"/>
              <a:t>και να βοηθήσει την Κοινωνία να σταθεί όρθια παρέχοντας προοπτική και ελπίδα</a:t>
            </a:r>
            <a:r>
              <a:rPr lang="el-GR" sz="2400" dirty="0" smtClean="0"/>
              <a:t>.</a:t>
            </a:r>
            <a:endParaRPr lang="el-GR" sz="2400" dirty="0" smtClean="0"/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/>
              <a:t> </a:t>
            </a:r>
            <a:r>
              <a:rPr lang="el-GR" sz="2000" b="1" dirty="0" smtClean="0"/>
              <a:t>Η λήψη μέτρων για την αναστροφή της φυγής νέων επιστημόνων στο εξωτερικό βρίσκεται στον πυρήνα υλοποίησης αυτού του στόχου.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395536" y="4437112"/>
            <a:ext cx="8206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    Να συντελέσει στην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Ανάπτυξη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και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Παραγωγική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ανασυγκρότηση </a:t>
            </a:r>
            <a:r>
              <a:rPr lang="el-GR" sz="2400" dirty="0" smtClean="0"/>
              <a:t>της χώρας με </a:t>
            </a:r>
            <a:r>
              <a:rPr lang="el-GR" sz="2400" dirty="0" smtClean="0"/>
              <a:t>την διαμόρφωση της Οικονομίας της Γνώσης.</a:t>
            </a:r>
          </a:p>
        </p:txBody>
      </p:sp>
      <p:sp>
        <p:nvSpPr>
          <p:cNvPr id="11" name="Rectangle 2"/>
          <p:cNvSpPr/>
          <p:nvPr/>
        </p:nvSpPr>
        <p:spPr>
          <a:xfrm>
            <a:off x="755576" y="40466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cs typeface="Helvetica"/>
              </a:rPr>
              <a:t>Η στήριξη της </a:t>
            </a:r>
            <a:r>
              <a:rPr lang="el-GR" sz="3200" b="1" dirty="0" smtClean="0">
                <a:solidFill>
                  <a:srgbClr val="002060"/>
                </a:solidFill>
                <a:cs typeface="Helvetica"/>
              </a:rPr>
              <a:t>Έρευνας </a:t>
            </a:r>
            <a:r>
              <a:rPr lang="el-GR" sz="3200" b="1" dirty="0">
                <a:solidFill>
                  <a:srgbClr val="002060"/>
                </a:solidFill>
                <a:cs typeface="Helvetica"/>
              </a:rPr>
              <a:t>σε συνθήκες κρίσης</a:t>
            </a:r>
          </a:p>
        </p:txBody>
      </p:sp>
      <p:pic>
        <p:nvPicPr>
          <p:cNvPr id="12" name="3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37312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Ορθογώνιο"/>
          <p:cNvSpPr/>
          <p:nvPr/>
        </p:nvSpPr>
        <p:spPr>
          <a:xfrm>
            <a:off x="323528" y="170080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Ο Στόχος: Η Γνώση και η Καινοτομία που παράγονται από την Έρευνα</a:t>
            </a:r>
            <a:endParaRPr lang="el-G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>Κέντρα Ικανότητας </a:t>
            </a:r>
            <a:r>
              <a:rPr lang="en-US" sz="3200" b="1" dirty="0" smtClean="0">
                <a:solidFill>
                  <a:srgbClr val="002060"/>
                </a:solidFill>
              </a:rPr>
              <a:t>(</a:t>
            </a:r>
            <a:r>
              <a:rPr lang="en-US" sz="3200" b="1" dirty="0">
                <a:solidFill>
                  <a:srgbClr val="002060"/>
                </a:solidFill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</a:rPr>
              <a:t>ompetence Centers</a:t>
            </a:r>
            <a:r>
              <a:rPr lang="en-US" sz="3200" b="1" dirty="0" smtClean="0">
                <a:solidFill>
                  <a:srgbClr val="002060"/>
                </a:solidFill>
              </a:rPr>
              <a:t>)</a:t>
            </a:r>
            <a:endParaRPr lang="en-GB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5898899"/>
              </p:ext>
            </p:extLst>
          </p:nvPr>
        </p:nvGraphicFramePr>
        <p:xfrm>
          <a:off x="179512" y="5144005"/>
          <a:ext cx="8712968" cy="13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20</a:t>
            </a:fld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8504" y="1916832"/>
            <a:ext cx="3420580" cy="2996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2437145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r>
              <a:rPr lang="en-US" sz="2400" b="1" i="1" dirty="0" smtClean="0">
                <a:solidFill>
                  <a:srgbClr val="000000"/>
                </a:solidFill>
              </a:rPr>
              <a:t>A</a:t>
            </a:r>
            <a:r>
              <a:rPr lang="el-GR" sz="2400" b="1" i="1" dirty="0" err="1" smtClean="0">
                <a:solidFill>
                  <a:srgbClr val="000000"/>
                </a:solidFill>
              </a:rPr>
              <a:t>νάπτυξη</a:t>
            </a:r>
            <a:r>
              <a:rPr lang="el-GR" sz="2400" b="1" i="1" dirty="0" smtClean="0">
                <a:solidFill>
                  <a:srgbClr val="000000"/>
                </a:solidFill>
              </a:rPr>
              <a:t> </a:t>
            </a:r>
            <a:r>
              <a:rPr lang="el-GR" sz="2400" b="1" i="1" dirty="0">
                <a:solidFill>
                  <a:srgbClr val="000000"/>
                </a:solidFill>
              </a:rPr>
              <a:t>δικτύων </a:t>
            </a:r>
            <a:r>
              <a:rPr lang="en-US" sz="2400" b="1" i="1" dirty="0" smtClean="0">
                <a:solidFill>
                  <a:srgbClr val="000000"/>
                </a:solidFill>
              </a:rPr>
              <a:t>K</a:t>
            </a:r>
            <a:r>
              <a:rPr lang="el-GR" sz="2400" b="1" i="1" dirty="0" err="1" smtClean="0">
                <a:solidFill>
                  <a:srgbClr val="000000"/>
                </a:solidFill>
              </a:rPr>
              <a:t>έντρων</a:t>
            </a:r>
            <a:r>
              <a:rPr lang="el-GR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</a:rPr>
              <a:t>I</a:t>
            </a:r>
            <a:r>
              <a:rPr lang="el-GR" sz="2400" b="1" i="1" dirty="0" err="1" smtClean="0">
                <a:solidFill>
                  <a:srgbClr val="000000"/>
                </a:solidFill>
              </a:rPr>
              <a:t>κανότητας</a:t>
            </a:r>
            <a:r>
              <a:rPr lang="el-GR" sz="2400" b="1" i="1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endParaRPr lang="el-GR" sz="2400" b="1" i="1" dirty="0" smtClean="0">
              <a:solidFill>
                <a:srgbClr val="000000"/>
              </a:solidFill>
            </a:endParaRPr>
          </a:p>
          <a:p>
            <a:pPr marL="28575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r>
              <a:rPr lang="el-GR" sz="2400" b="1" i="1" dirty="0">
                <a:solidFill>
                  <a:srgbClr val="000000"/>
                </a:solidFill>
              </a:rPr>
              <a:t>Υ</a:t>
            </a:r>
            <a:r>
              <a:rPr lang="el-GR" sz="2400" b="1" i="1" dirty="0" smtClean="0">
                <a:solidFill>
                  <a:srgbClr val="000000"/>
                </a:solidFill>
              </a:rPr>
              <a:t>ποστήριξη </a:t>
            </a:r>
            <a:r>
              <a:rPr lang="el-GR" sz="2400" b="1" i="1" dirty="0">
                <a:solidFill>
                  <a:srgbClr val="000000"/>
                </a:solidFill>
              </a:rPr>
              <a:t>αναγκών των </a:t>
            </a:r>
            <a:r>
              <a:rPr lang="el-GR" sz="2400" b="1" i="1" dirty="0" smtClean="0">
                <a:solidFill>
                  <a:srgbClr val="000000"/>
                </a:solidFill>
              </a:rPr>
              <a:t>παραγωγικών επιχειρήσεων </a:t>
            </a:r>
            <a:r>
              <a:rPr lang="el-GR" sz="2400" b="1" i="1" dirty="0">
                <a:solidFill>
                  <a:srgbClr val="000000"/>
                </a:solidFill>
              </a:rPr>
              <a:t>και  υπηρεσιών του δημοσίου, ΔΕΚΟ, τοπικής αυτοδιοίκησης κλπ. </a:t>
            </a:r>
            <a:endParaRPr lang="en-GB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4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48" y="116632"/>
            <a:ext cx="8153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dirty="0" smtClean="0">
                <a:solidFill>
                  <a:srgbClr val="002060"/>
                </a:solidFill>
              </a:rPr>
              <a:t/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l-GR" sz="2400" dirty="0" smtClean="0">
                <a:solidFill>
                  <a:srgbClr val="002060"/>
                </a:solidFill>
              </a:rPr>
              <a:t/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l-GR" sz="2700" b="1" dirty="0" smtClean="0">
                <a:solidFill>
                  <a:srgbClr val="002060"/>
                </a:solidFill>
              </a:rPr>
              <a:t>ΠΡΟΓΡΑΜΜΑΤΙΣΜΟΣ ΓΙΑ ΤΗΝ ΚΑΙΝΟΤΟΜΙΑ</a:t>
            </a:r>
            <a:br>
              <a:rPr lang="el-GR" sz="2700" b="1" dirty="0" smtClean="0">
                <a:solidFill>
                  <a:srgbClr val="002060"/>
                </a:solidFill>
              </a:rPr>
            </a:br>
            <a:r>
              <a:rPr lang="el-GR" sz="2700" b="1" dirty="0" smtClean="0">
                <a:solidFill>
                  <a:srgbClr val="002060"/>
                </a:solidFill>
              </a:rPr>
              <a:t>ΚΑΙΝΟΤΟΜΙΑ ΣΤΟΝ ΠΡΟΓΡΑΜΜΑΤΙΣΜΟ</a:t>
            </a:r>
            <a:r>
              <a:rPr lang="el-GR" sz="2700" b="1" dirty="0" smtClean="0"/>
              <a:t/>
            </a:r>
            <a:br>
              <a:rPr lang="el-GR" sz="2700" b="1" dirty="0" smtClean="0"/>
            </a:br>
            <a:endParaRPr lang="el-GR" sz="2700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0132041"/>
              </p:ext>
            </p:extLst>
          </p:nvPr>
        </p:nvGraphicFramePr>
        <p:xfrm>
          <a:off x="107504" y="5157192"/>
          <a:ext cx="889248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21</a:t>
            </a:fld>
            <a:endParaRPr kumimoji="0" lang="en-US" dirty="0"/>
          </a:p>
        </p:txBody>
      </p:sp>
      <p:sp>
        <p:nvSpPr>
          <p:cNvPr id="11" name="10 - TextBox"/>
          <p:cNvSpPr txBox="1"/>
          <p:nvPr/>
        </p:nvSpPr>
        <p:spPr>
          <a:xfrm>
            <a:off x="179512" y="170080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ea typeface="Calibri" pitchFamily="34" charset="0"/>
                <a:cs typeface="Times New Roman" pitchFamily="18" charset="0"/>
              </a:rPr>
              <a:t>Ανοικτή προκήρυξη με διαδοχικούς κύκλους αξιολόγησης </a:t>
            </a:r>
            <a:endParaRPr lang="el-GR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179512" y="2309971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l-GR" sz="2400" b="1" dirty="0" smtClean="0">
                <a:ea typeface="Calibri" pitchFamily="34" charset="0"/>
                <a:cs typeface="Times New Roman" pitchFamily="18" charset="0"/>
              </a:rPr>
              <a:t>Ηλεκτρονική υποβολή σε όλα τα στάδια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ea typeface="Calibri" pitchFamily="34" charset="0"/>
                <a:cs typeface="Times New Roman" pitchFamily="18" charset="0"/>
              </a:rPr>
              <a:t>(υποβολή  - αξιολόγηση – ένταξη - ολοκλήρωση)</a:t>
            </a:r>
            <a:endParaRPr lang="el-GR" sz="2400" b="1" dirty="0" smtClean="0"/>
          </a:p>
        </p:txBody>
      </p:sp>
      <p:sp>
        <p:nvSpPr>
          <p:cNvPr id="14" name="13 - TextBox"/>
          <p:cNvSpPr txBox="1"/>
          <p:nvPr/>
        </p:nvSpPr>
        <p:spPr>
          <a:xfrm>
            <a:off x="179512" y="462351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l-GR" sz="2400" b="1" dirty="0" smtClean="0">
                <a:ea typeface="Calibri" pitchFamily="34" charset="0"/>
                <a:cs typeface="Times New Roman" pitchFamily="18" charset="0"/>
              </a:rPr>
              <a:t>Πρότυπος οδηγός εφαρμογής </a:t>
            </a:r>
            <a:endParaRPr lang="el-GR" sz="2400" b="1" dirty="0" smtClean="0"/>
          </a:p>
        </p:txBody>
      </p:sp>
      <p:sp>
        <p:nvSpPr>
          <p:cNvPr id="15" name="14 - TextBox"/>
          <p:cNvSpPr txBox="1"/>
          <p:nvPr/>
        </p:nvSpPr>
        <p:spPr>
          <a:xfrm>
            <a:off x="179512" y="3975447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l-GR" sz="2400" b="1" dirty="0" smtClean="0">
                <a:ea typeface="Calibri" pitchFamily="34" charset="0"/>
                <a:cs typeface="Times New Roman" pitchFamily="18" charset="0"/>
              </a:rPr>
              <a:t>Διαδικασία ενστάσεων </a:t>
            </a:r>
            <a:endParaRPr lang="el-GR" sz="2400" b="1" dirty="0" smtClean="0"/>
          </a:p>
        </p:txBody>
      </p:sp>
      <p:sp>
        <p:nvSpPr>
          <p:cNvPr id="16" name="15 - Ορθογώνιο"/>
          <p:cNvSpPr/>
          <p:nvPr/>
        </p:nvSpPr>
        <p:spPr>
          <a:xfrm>
            <a:off x="179512" y="332737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l-GR" sz="2400" b="1" dirty="0" smtClean="0">
                <a:ea typeface="Calibri" pitchFamily="34" charset="0"/>
                <a:cs typeface="Times New Roman" pitchFamily="18" charset="0"/>
              </a:rPr>
              <a:t>Εφαρμογή απλοποιημένου κόστους / έμμεσων δαπανών </a:t>
            </a:r>
            <a:endParaRPr lang="el-GR" sz="2400" b="1" dirty="0" smtClean="0"/>
          </a:p>
        </p:txBody>
      </p:sp>
      <p:sp>
        <p:nvSpPr>
          <p:cNvPr id="17" name="16 - Ορθογώνιο"/>
          <p:cNvSpPr/>
          <p:nvPr/>
        </p:nvSpPr>
        <p:spPr>
          <a:xfrm>
            <a:off x="179512" y="526229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ea typeface="Calibri" pitchFamily="34" charset="0"/>
                <a:cs typeface="Times New Roman" pitchFamily="18" charset="0"/>
              </a:rPr>
              <a:t>Απλοποίηση διαδικασιών στην υλοποίηση έργων (τροποποιήσεις, αντικαταστάσεις, αλλαγές )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1802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215008"/>
          </a:xfrm>
        </p:spPr>
        <p:txBody>
          <a:bodyPr>
            <a:normAutofit/>
          </a:bodyPr>
          <a:lstStyle/>
          <a:p>
            <a:pPr algn="ctr"/>
            <a:r>
              <a:rPr lang="el-GR" sz="1000" b="1" dirty="0" smtClean="0"/>
              <a:t/>
            </a:r>
            <a:br>
              <a:rPr lang="el-GR" sz="1000" b="1" dirty="0" smtClean="0"/>
            </a:br>
            <a:r>
              <a:rPr lang="en-GB" sz="1000" b="1" dirty="0" smtClean="0"/>
              <a:t/>
            </a:r>
            <a:br>
              <a:rPr lang="en-GB" sz="1000" b="1" dirty="0" smtClean="0"/>
            </a:br>
            <a:r>
              <a:rPr lang="el-GR" sz="3100" b="1" dirty="0" smtClean="0">
                <a:solidFill>
                  <a:srgbClr val="FF0000"/>
                </a:solidFill>
              </a:rPr>
              <a:t>Το ΕΣΠΑ όμω</a:t>
            </a:r>
            <a:r>
              <a:rPr lang="el-GR" sz="3100" b="1" dirty="0" smtClean="0">
                <a:solidFill>
                  <a:srgbClr val="FF0000"/>
                </a:solidFill>
              </a:rPr>
              <a:t>ς έχει και σημαντικά προβλήματα…</a:t>
            </a:r>
            <a:endParaRPr lang="en-GB" sz="31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2741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676456" cy="1215008"/>
          </a:xfrm>
        </p:spPr>
        <p:txBody>
          <a:bodyPr>
            <a:normAutofit fontScale="90000"/>
          </a:bodyPr>
          <a:lstStyle/>
          <a:p>
            <a:r>
              <a:rPr lang="el-GR" sz="1000" b="1" dirty="0" smtClean="0"/>
              <a:t/>
            </a:r>
            <a:br>
              <a:rPr lang="el-GR" sz="1000" b="1" dirty="0" smtClean="0"/>
            </a:br>
            <a:r>
              <a:rPr lang="en-GB" sz="1000" b="1" dirty="0" smtClean="0"/>
              <a:t/>
            </a:r>
            <a:br>
              <a:rPr lang="en-GB" sz="1000" b="1" dirty="0" smtClean="0"/>
            </a:br>
            <a:r>
              <a:rPr lang="el-GR" sz="2700" b="1" dirty="0" smtClean="0">
                <a:solidFill>
                  <a:srgbClr val="FF0000"/>
                </a:solidFill>
              </a:rPr>
              <a:t>ΠΕΡΙΦΕΡΕΙΑΚΕΣ ΚΑΤΑΝΟΜΕΣ </a:t>
            </a:r>
            <a:r>
              <a:rPr lang="el-GR" sz="2700" b="1" dirty="0" smtClean="0">
                <a:solidFill>
                  <a:srgbClr val="FF0000"/>
                </a:solidFill>
              </a:rPr>
              <a:t/>
            </a:r>
            <a:br>
              <a:rPr lang="el-GR" sz="2700" b="1" dirty="0" smtClean="0">
                <a:solidFill>
                  <a:srgbClr val="FF0000"/>
                </a:solidFill>
              </a:rPr>
            </a:br>
            <a:r>
              <a:rPr lang="el-GR" sz="2700" dirty="0" smtClean="0">
                <a:solidFill>
                  <a:schemeClr val="tx1"/>
                </a:solidFill>
              </a:rPr>
              <a:t>(</a:t>
            </a:r>
            <a:r>
              <a:rPr lang="el-GR" sz="2700" dirty="0" smtClean="0">
                <a:solidFill>
                  <a:schemeClr val="tx1"/>
                </a:solidFill>
              </a:rPr>
              <a:t>Ευρωπαϊκό Ταμείο Περιφερειακής </a:t>
            </a:r>
            <a:r>
              <a:rPr lang="el-GR" sz="2700" dirty="0" smtClean="0">
                <a:solidFill>
                  <a:schemeClr val="tx1"/>
                </a:solidFill>
              </a:rPr>
              <a:t>Ανάπτυξης - </a:t>
            </a:r>
            <a:r>
              <a:rPr lang="el-GR" sz="2700" dirty="0" err="1" smtClean="0">
                <a:solidFill>
                  <a:schemeClr val="tx1"/>
                </a:solidFill>
              </a:rPr>
              <a:t>ΕΤΠΑ</a:t>
            </a:r>
            <a:r>
              <a:rPr lang="el-GR" sz="2700" dirty="0" smtClean="0">
                <a:solidFill>
                  <a:schemeClr val="tx1"/>
                </a:solidFill>
              </a:rPr>
              <a:t>)</a:t>
            </a:r>
            <a:r>
              <a:rPr lang="el-GR" sz="3200" dirty="0" smtClean="0"/>
              <a:t/>
            </a:r>
            <a:br>
              <a:rPr lang="el-GR" sz="3200" dirty="0" smtClean="0"/>
            </a:br>
            <a:endParaRPr lang="en-GB" sz="31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23</a:t>
            </a:fld>
            <a:endParaRPr kumimoji="0" lang="en-US" dirty="0"/>
          </a:p>
        </p:txBody>
      </p:sp>
      <p:pic>
        <p:nvPicPr>
          <p:cNvPr id="5" name="Picture 8" descr="eligibility regions 2014-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556792"/>
            <a:ext cx="8496944" cy="5112568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611560" y="2420888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Το </a:t>
            </a:r>
            <a:r>
              <a:rPr lang="el-GR" sz="3200" b="1" dirty="0" err="1" smtClean="0"/>
              <a:t>ΕΤΠΑ</a:t>
            </a:r>
            <a:r>
              <a:rPr lang="el-GR" sz="3200" b="1" dirty="0" smtClean="0"/>
              <a:t> επιδιώκει την ενίσχυση της οικονομικής και κοινωνικής συνοχής στην Ευρωπαϊκή Ένωση διορθώνοντας ανισορροπίες μεταξύ περιφερειών.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2741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0264"/>
            <a:ext cx="8676456" cy="1215008"/>
          </a:xfrm>
        </p:spPr>
        <p:txBody>
          <a:bodyPr>
            <a:normAutofit fontScale="90000"/>
          </a:bodyPr>
          <a:lstStyle/>
          <a:p>
            <a:r>
              <a:rPr lang="el-GR" sz="1000" b="1" dirty="0" smtClean="0"/>
              <a:t/>
            </a:r>
            <a:br>
              <a:rPr lang="el-GR" sz="1000" b="1" dirty="0" smtClean="0"/>
            </a:br>
            <a:r>
              <a:rPr lang="en-GB" sz="1000" b="1" dirty="0" smtClean="0"/>
              <a:t/>
            </a:r>
            <a:br>
              <a:rPr lang="en-GB" sz="1000" b="1" dirty="0" smtClean="0"/>
            </a:br>
            <a:r>
              <a:rPr lang="el-GR" sz="2700" b="1" dirty="0" smtClean="0">
                <a:solidFill>
                  <a:srgbClr val="FF0000"/>
                </a:solidFill>
              </a:rPr>
              <a:t>ΠΕΡΙΦΕΡΕΙΑΚΕΣ ΚΑΤΑΝΟΜΕΣ </a:t>
            </a:r>
            <a:r>
              <a:rPr lang="el-GR" sz="2700" b="1" dirty="0" smtClean="0">
                <a:solidFill>
                  <a:srgbClr val="FF0000"/>
                </a:solidFill>
              </a:rPr>
              <a:t/>
            </a:r>
            <a:br>
              <a:rPr lang="el-GR" sz="2700" b="1" dirty="0" smtClean="0">
                <a:solidFill>
                  <a:srgbClr val="FF0000"/>
                </a:solidFill>
              </a:rPr>
            </a:br>
            <a:r>
              <a:rPr lang="el-GR" sz="2700" dirty="0" smtClean="0">
                <a:solidFill>
                  <a:schemeClr val="tx1"/>
                </a:solidFill>
              </a:rPr>
              <a:t>(Κατανομή πόρων στο ΕΣΠΑ 2014 – 2020)</a:t>
            </a:r>
            <a:r>
              <a:rPr lang="el-GR" sz="3200" dirty="0" smtClean="0"/>
              <a:t/>
            </a:r>
            <a:br>
              <a:rPr lang="el-GR" sz="3200" dirty="0" smtClean="0"/>
            </a:br>
            <a:endParaRPr lang="en-GB" sz="31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24</a:t>
            </a:fld>
            <a:endParaRPr kumimoji="0"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484784"/>
            <a:ext cx="8748464" cy="517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71600" y="1988840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 err="1" smtClean="0"/>
              <a:t>ATTIKH</a:t>
            </a:r>
            <a:endParaRPr lang="en-US" sz="1600" b="1" dirty="0" smtClean="0"/>
          </a:p>
          <a:p>
            <a:pPr algn="ctr" eaLnBrk="1" hangingPunct="1"/>
            <a:r>
              <a:rPr lang="en-US" sz="1600" b="1" dirty="0" smtClean="0"/>
              <a:t>N</a:t>
            </a:r>
            <a:r>
              <a:rPr lang="el-GR" sz="1600" b="1" dirty="0" err="1" smtClean="0"/>
              <a:t>ΟΤΙΟ</a:t>
            </a:r>
            <a:r>
              <a:rPr lang="el-GR" sz="1600" b="1" dirty="0" smtClean="0"/>
              <a:t> ΑΙΓΑΙΟ</a:t>
            </a:r>
            <a:endParaRPr lang="el-GR" sz="1600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512" y="4163596"/>
            <a:ext cx="22322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l-GR" sz="1600" b="1" dirty="0" smtClean="0"/>
              <a:t>ΔΥΤΙΚΗ ΜΑΚΕΔΟΝΙΑ</a:t>
            </a:r>
            <a:r>
              <a:rPr lang="el-GR" sz="1600" b="1" dirty="0" smtClean="0"/>
              <a:t>, </a:t>
            </a:r>
            <a:r>
              <a:rPr lang="el-GR" sz="1600" b="1" dirty="0" smtClean="0"/>
              <a:t>ΣΤΕΡΕΑ </a:t>
            </a:r>
            <a:r>
              <a:rPr lang="el-GR" sz="1600" b="1" dirty="0"/>
              <a:t>ΕΛΛΑΔΑ</a:t>
            </a:r>
          </a:p>
          <a:p>
            <a:pPr algn="ctr" eaLnBrk="1" hangingPunct="1"/>
            <a:r>
              <a:rPr lang="el-GR" sz="1600" b="1" dirty="0"/>
              <a:t>ΙΟΝΙΑ ΝΗΣΙΑ</a:t>
            </a:r>
          </a:p>
          <a:p>
            <a:pPr algn="ctr" eaLnBrk="1" hangingPunct="1"/>
            <a:r>
              <a:rPr lang="el-GR" sz="1600" b="1" dirty="0"/>
              <a:t>ΠΕΛΟΠΟΝΝΗΣΟΣ</a:t>
            </a:r>
          </a:p>
          <a:p>
            <a:pPr algn="ctr" eaLnBrk="1" hangingPunct="1"/>
            <a:r>
              <a:rPr lang="el-GR" sz="1600" b="1" dirty="0"/>
              <a:t>ΒΟΡΕΙΟ ΑΙΓΑΙΟ</a:t>
            </a:r>
          </a:p>
          <a:p>
            <a:pPr algn="ctr" eaLnBrk="1" hangingPunct="1"/>
            <a:r>
              <a:rPr lang="el-GR" sz="1600" b="1" dirty="0">
                <a:latin typeface="+mj-lt"/>
              </a:rPr>
              <a:t>ΚΡΗΤΗ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940152" y="2321585"/>
            <a:ext cx="2592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l-GR" sz="1600" b="1" dirty="0" smtClean="0"/>
              <a:t>ΑΝ</a:t>
            </a:r>
            <a:r>
              <a:rPr lang="el-GR" sz="1600" b="1" dirty="0" smtClean="0"/>
              <a:t>. </a:t>
            </a:r>
            <a:r>
              <a:rPr lang="el-GR" sz="1600" b="1" dirty="0"/>
              <a:t>ΜΑΚΕΔΟΝΙΑ &amp; ΘΡΑΚΗ</a:t>
            </a:r>
            <a:endParaRPr lang="en-US" sz="1600" b="1" dirty="0"/>
          </a:p>
          <a:p>
            <a:pPr algn="ctr" eaLnBrk="1" hangingPunct="1"/>
            <a:r>
              <a:rPr lang="el-GR" sz="1600" b="1" dirty="0" smtClean="0"/>
              <a:t>ΚΕΝΤΡ. ΜΑΚΕΔΟΝΙΑ</a:t>
            </a:r>
            <a:endParaRPr lang="el-GR" sz="1600" b="1" dirty="0"/>
          </a:p>
          <a:p>
            <a:pPr algn="ctr" eaLnBrk="1" hangingPunct="1"/>
            <a:r>
              <a:rPr lang="el-GR" sz="1600" b="1" dirty="0"/>
              <a:t>ΗΠΕΙΡΟΣ</a:t>
            </a:r>
          </a:p>
          <a:p>
            <a:pPr algn="ctr" eaLnBrk="1" hangingPunct="1"/>
            <a:r>
              <a:rPr lang="el-GR" sz="1600" b="1" dirty="0"/>
              <a:t>ΘΕΣΣΑΛΙΑ</a:t>
            </a:r>
          </a:p>
          <a:p>
            <a:pPr algn="ctr" eaLnBrk="1" hangingPunct="1"/>
            <a:r>
              <a:rPr lang="el-GR" sz="1600" b="1" dirty="0"/>
              <a:t>ΔΥΤΙΚΗ ΕΛΛΑΔΑ</a:t>
            </a:r>
          </a:p>
        </p:txBody>
      </p:sp>
    </p:spTree>
    <p:extLst>
      <p:ext uri="{BB962C8B-B14F-4D97-AF65-F5344CB8AC3E}">
        <p14:creationId xmlns:p14="http://schemas.microsoft.com/office/powerpoint/2010/main" xmlns="" val="32741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rmAutofit fontScale="90000"/>
          </a:bodyPr>
          <a:lstStyle/>
          <a:p>
            <a:r>
              <a:rPr lang="el-GR" sz="1000" b="1" dirty="0" smtClean="0"/>
              <a:t/>
            </a:r>
            <a:br>
              <a:rPr lang="el-GR" sz="1000" b="1" dirty="0" smtClean="0"/>
            </a:br>
            <a:r>
              <a:rPr lang="en-GB" sz="1000" b="1" dirty="0" smtClean="0"/>
              <a:t/>
            </a:r>
            <a:br>
              <a:rPr lang="en-GB" sz="1000" b="1" dirty="0" smtClean="0"/>
            </a:b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Στρατηγική </a:t>
            </a:r>
            <a:r>
              <a:rPr lang="el-GR" sz="2800" b="1" dirty="0" smtClean="0">
                <a:solidFill>
                  <a:srgbClr val="FF0000"/>
                </a:solidFill>
              </a:rPr>
              <a:t>Έρευνας και Καινοτομίας για την </a:t>
            </a:r>
            <a:r>
              <a:rPr lang="el-GR" sz="2800" b="1" dirty="0" smtClean="0">
                <a:solidFill>
                  <a:srgbClr val="FF0000"/>
                </a:solidFill>
              </a:rPr>
              <a:t>Έξυπνη Εξειδίκευση - </a:t>
            </a:r>
            <a:r>
              <a:rPr lang="en-US" sz="2800" b="1" dirty="0" smtClean="0">
                <a:solidFill>
                  <a:srgbClr val="FF0000"/>
                </a:solidFill>
              </a:rPr>
              <a:t>RIS</a:t>
            </a:r>
            <a:r>
              <a:rPr lang="el-GR" sz="2800" b="1" dirty="0" smtClean="0">
                <a:solidFill>
                  <a:srgbClr val="FF0000"/>
                </a:solidFill>
              </a:rPr>
              <a:t>3</a:t>
            </a:r>
            <a:endParaRPr lang="en-GB" sz="31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25</a:t>
            </a:fld>
            <a:endParaRPr kumimoji="0" lang="en-US" dirty="0"/>
          </a:p>
        </p:txBody>
      </p:sp>
      <p:pic>
        <p:nvPicPr>
          <p:cNvPr id="11" name="Picture 1" descr="Πλατφόρμες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63577"/>
            <a:ext cx="6552728" cy="422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0"/>
          <p:cNvSpPr txBox="1"/>
          <p:nvPr/>
        </p:nvSpPr>
        <p:spPr>
          <a:xfrm>
            <a:off x="395536" y="15567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sz="2400" b="1" dirty="0" smtClean="0"/>
              <a:t>Στο πλαίσιο της σύνδεσης της έρευνας και της καινοτομίας με την</a:t>
            </a:r>
            <a:r>
              <a:rPr lang="en-US" sz="2400" b="1" dirty="0" smtClean="0"/>
              <a:t> </a:t>
            </a:r>
            <a:r>
              <a:rPr lang="el-GR" sz="2400" b="1" dirty="0" smtClean="0"/>
              <a:t>επιχειρηματικότητα υλοποιείται η διαδικασία της Επιχειρηματικής ανακάλυψης…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741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936104"/>
          </a:xfrm>
        </p:spPr>
        <p:txBody>
          <a:bodyPr>
            <a:normAutofit fontScale="90000"/>
          </a:bodyPr>
          <a:lstStyle/>
          <a:p>
            <a:r>
              <a:rPr lang="el-GR" sz="1000" b="1" dirty="0" smtClean="0"/>
              <a:t/>
            </a:r>
            <a:br>
              <a:rPr lang="el-GR" sz="1000" b="1" dirty="0" smtClean="0"/>
            </a:br>
            <a:r>
              <a:rPr lang="en-GB" sz="1000" b="1" dirty="0" smtClean="0"/>
              <a:t/>
            </a:r>
            <a:br>
              <a:rPr lang="en-GB" sz="1000" b="1" dirty="0" smtClean="0"/>
            </a:br>
            <a:r>
              <a:rPr lang="el-GR" sz="2800" b="1" dirty="0" smtClean="0">
                <a:solidFill>
                  <a:srgbClr val="FF0000"/>
                </a:solidFill>
              </a:rPr>
              <a:t>Εθνική </a:t>
            </a:r>
            <a:r>
              <a:rPr lang="el-GR" sz="2800" b="1" dirty="0" smtClean="0">
                <a:solidFill>
                  <a:srgbClr val="FF0000"/>
                </a:solidFill>
              </a:rPr>
              <a:t>Στρατηγική Έρευνας και Καινοτομίας για την Έξυπνη Εξειδίκευση </a:t>
            </a:r>
            <a:r>
              <a:rPr lang="en-US" sz="2800" b="1" dirty="0" smtClean="0">
                <a:solidFill>
                  <a:srgbClr val="FF0000"/>
                </a:solidFill>
              </a:rPr>
              <a:t>– RIS</a:t>
            </a:r>
            <a:r>
              <a:rPr lang="el-GR" sz="2800" b="1" dirty="0" smtClean="0">
                <a:solidFill>
                  <a:srgbClr val="FF0000"/>
                </a:solidFill>
              </a:rPr>
              <a:t>3</a:t>
            </a:r>
            <a:endParaRPr lang="en-GB" sz="31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26</a:t>
            </a:fld>
            <a:endParaRPr kumimoji="0" lang="en-US" dirty="0"/>
          </a:p>
        </p:txBody>
      </p:sp>
      <p:pic>
        <p:nvPicPr>
          <p:cNvPr id="11" name="Picture 1" descr="Πλατφόρμες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89040"/>
            <a:ext cx="38884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0"/>
          <p:cNvSpPr txBox="1"/>
          <p:nvPr/>
        </p:nvSpPr>
        <p:spPr>
          <a:xfrm>
            <a:off x="395536" y="171532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sz="2400" b="1" u="sng" dirty="0" smtClean="0"/>
              <a:t>ΣΥΝΕΠΕΙΕΣ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Αποκλεισμός της ‘Βασικής έρευνας’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Θεματικοί  περιορισμοί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Αποκλεισμός Κοινωνικών και Ανθρωπιστικών Επιστημών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741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936104"/>
          </a:xfrm>
        </p:spPr>
        <p:txBody>
          <a:bodyPr>
            <a:normAutofit fontScale="90000"/>
          </a:bodyPr>
          <a:lstStyle/>
          <a:p>
            <a:r>
              <a:rPr lang="el-GR" sz="1000" b="1" dirty="0" smtClean="0"/>
              <a:t/>
            </a:r>
            <a:br>
              <a:rPr lang="el-GR" sz="1000" b="1" dirty="0" smtClean="0"/>
            </a:br>
            <a:r>
              <a:rPr lang="en-GB" sz="1000" b="1" dirty="0" smtClean="0"/>
              <a:t/>
            </a:r>
            <a:br>
              <a:rPr lang="en-GB" sz="1000" b="1" dirty="0" smtClean="0"/>
            </a:b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</a:rPr>
              <a:t>Σύστημα Διαχείρισης και </a:t>
            </a:r>
            <a:r>
              <a:rPr lang="el-GR" sz="3200" b="1" dirty="0" smtClean="0">
                <a:solidFill>
                  <a:srgbClr val="FF0000"/>
                </a:solidFill>
              </a:rPr>
              <a:t>Ελέγχου ΕΣΠΑ 2014-2020</a:t>
            </a:r>
            <a:endParaRPr lang="en-GB" sz="31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27</a:t>
            </a:fld>
            <a:endParaRPr kumimoji="0" 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251520" y="177281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Σ</a:t>
            </a:r>
            <a:r>
              <a:rPr lang="el-GR" sz="2400" b="1" dirty="0" smtClean="0"/>
              <a:t>υμμόρφωση </a:t>
            </a:r>
            <a:r>
              <a:rPr lang="el-GR" sz="2400" b="1" dirty="0" smtClean="0"/>
              <a:t>με τις απαιτήσεις των Ευρωπαϊκών Κανονισμών  για τα Διαρθρωτικά Ταμεία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683568" y="2758276"/>
            <a:ext cx="7907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ΣΥΝΕΠΕΙΕΣ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Π</a:t>
            </a:r>
            <a:r>
              <a:rPr lang="el-GR" sz="2400" b="1" dirty="0" smtClean="0"/>
              <a:t>ολύπλοκο ΣΔΕ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Πολλαπλά </a:t>
            </a:r>
            <a:r>
              <a:rPr lang="el-GR" sz="2400" b="1" dirty="0" smtClean="0"/>
              <a:t>επίπεδα </a:t>
            </a:r>
            <a:r>
              <a:rPr lang="el-GR" sz="2400" b="1" dirty="0" smtClean="0"/>
              <a:t>ελέγχου και εγκρίσεων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Σχεδιασμός που δεν είναι πάντα συμβατός με  ερευνητικά έργα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741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- Ορθογώνιο"/>
          <p:cNvSpPr/>
          <p:nvPr/>
        </p:nvSpPr>
        <p:spPr>
          <a:xfrm>
            <a:off x="312058" y="274638"/>
            <a:ext cx="8229600" cy="6126162"/>
          </a:xfrm>
          <a:prstGeom prst="rect">
            <a:avLst/>
          </a:prstGeom>
          <a:ln>
            <a:solidFill>
              <a:srgbClr val="FFFFFF"/>
            </a:solidFill>
          </a:ln>
        </p:spPr>
      </p:sp>
      <p:sp>
        <p:nvSpPr>
          <p:cNvPr id="37" name="36 - Ελεύθερη σχεδίαση"/>
          <p:cNvSpPr/>
          <p:nvPr/>
        </p:nvSpPr>
        <p:spPr>
          <a:xfrm>
            <a:off x="1615876" y="3514190"/>
            <a:ext cx="91440" cy="13714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64212" y="1371471"/>
                </a:lnTo>
              </a:path>
            </a:pathLst>
          </a:custGeom>
          <a:noFill/>
          <a:ln>
            <a:solidFill>
              <a:srgbClr val="FFFF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37 - Ελεύθερη σχεδίαση"/>
          <p:cNvSpPr/>
          <p:nvPr/>
        </p:nvSpPr>
        <p:spPr>
          <a:xfrm>
            <a:off x="1661596" y="3514190"/>
            <a:ext cx="1680496" cy="12489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8978"/>
                </a:lnTo>
                <a:lnTo>
                  <a:pt x="1680496" y="1248978"/>
                </a:lnTo>
              </a:path>
            </a:pathLst>
          </a:custGeom>
          <a:noFill/>
          <a:ln>
            <a:solidFill>
              <a:srgbClr val="FFFF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38 - Ελεύθερη σχεδίαση"/>
          <p:cNvSpPr/>
          <p:nvPr/>
        </p:nvSpPr>
        <p:spPr>
          <a:xfrm>
            <a:off x="2401387" y="1564356"/>
            <a:ext cx="91440" cy="99798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4688" y="0"/>
                </a:moveTo>
                <a:lnTo>
                  <a:pt x="84688" y="798096"/>
                </a:lnTo>
                <a:lnTo>
                  <a:pt x="45720" y="798096"/>
                </a:lnTo>
                <a:lnTo>
                  <a:pt x="45720" y="997984"/>
                </a:lnTo>
              </a:path>
            </a:pathLst>
          </a:cu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39 - Ελεύθερη σχεδίαση"/>
          <p:cNvSpPr/>
          <p:nvPr/>
        </p:nvSpPr>
        <p:spPr>
          <a:xfrm>
            <a:off x="2349782" y="116632"/>
            <a:ext cx="4166434" cy="1872208"/>
          </a:xfrm>
          <a:custGeom>
            <a:avLst/>
            <a:gdLst>
              <a:gd name="connsiteX0" fmla="*/ 0 w 3580189"/>
              <a:gd name="connsiteY0" fmla="*/ 0 h 1289488"/>
              <a:gd name="connsiteX1" fmla="*/ 3580189 w 3580189"/>
              <a:gd name="connsiteY1" fmla="*/ 0 h 1289488"/>
              <a:gd name="connsiteX2" fmla="*/ 3580189 w 3580189"/>
              <a:gd name="connsiteY2" fmla="*/ 1289488 h 1289488"/>
              <a:gd name="connsiteX3" fmla="*/ 0 w 3580189"/>
              <a:gd name="connsiteY3" fmla="*/ 1289488 h 1289488"/>
              <a:gd name="connsiteX4" fmla="*/ 0 w 3580189"/>
              <a:gd name="connsiteY4" fmla="*/ 0 h 128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0189" h="1289488">
                <a:moveTo>
                  <a:pt x="0" y="0"/>
                </a:moveTo>
                <a:lnTo>
                  <a:pt x="3580189" y="0"/>
                </a:lnTo>
                <a:lnTo>
                  <a:pt x="3580189" y="1289488"/>
                </a:lnTo>
                <a:lnTo>
                  <a:pt x="0" y="1289488"/>
                </a:lnTo>
                <a:lnTo>
                  <a:pt x="0" y="0"/>
                </a:lnTo>
                <a:close/>
              </a:path>
            </a:pathLst>
          </a:custGeom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4000" b="1" kern="1200" spc="300" dirty="0" smtClean="0">
                <a:solidFill>
                  <a:srgbClr val="002060"/>
                </a:solidFill>
                <a:latin typeface="+mj-lt"/>
              </a:rPr>
              <a:t>ΕΛ.ΙΔ.Ε.Κ</a:t>
            </a:r>
          </a:p>
          <a:p>
            <a:pPr algn="ctr"/>
            <a:r>
              <a:rPr lang="el-GR" sz="2800" b="1" dirty="0">
                <a:solidFill>
                  <a:srgbClr val="002060"/>
                </a:solidFill>
              </a:rPr>
              <a:t>Ελληνικό Ίδρυμα</a:t>
            </a:r>
          </a:p>
          <a:p>
            <a:pPr algn="ctr"/>
            <a:r>
              <a:rPr lang="el-GR" sz="2800" b="1" dirty="0">
                <a:solidFill>
                  <a:srgbClr val="002060"/>
                </a:solidFill>
              </a:rPr>
              <a:t>Έρευνας &amp; Καινοτομίας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395536" y="2286896"/>
            <a:ext cx="8077200" cy="1154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l-GR" sz="2300" b="1" dirty="0" smtClean="0">
                <a:solidFill>
                  <a:srgbClr val="002060"/>
                </a:solidFill>
                <a:latin typeface="Century Gothic" pitchFamily="34" charset="0"/>
                <a:cs typeface="Helvetica"/>
              </a:rPr>
              <a:t>Ένας νέος θεσμός που καλλιεργεί την ερευνητική κουλτούρα και αναμορφώνει το ακαδημαϊκό/ ερευνητικό τοπίο της χώρας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421873" y="3994965"/>
            <a:ext cx="8064896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cs typeface="Helvetica"/>
              </a:rPr>
              <a:t>ΣΤΟΧΟΣ: Το ΕΛΙΔΕΚ να γίνει μια σφραγίδα επιστημονικής και ερευνητικής ποιότητας και να συνεισφέρει </a:t>
            </a:r>
            <a:r>
              <a:rPr lang="el-GR" sz="2400" b="1" u="sng" dirty="0" smtClean="0">
                <a:solidFill>
                  <a:srgbClr val="002060"/>
                </a:solidFill>
                <a:cs typeface="Helvetica"/>
              </a:rPr>
              <a:t>ουσιαστικά</a:t>
            </a:r>
            <a:r>
              <a:rPr lang="el-GR" sz="2400" b="1" dirty="0" smtClean="0">
                <a:solidFill>
                  <a:srgbClr val="002060"/>
                </a:solidFill>
                <a:cs typeface="Helvetica"/>
              </a:rPr>
              <a:t> στην ανάδειξη του ανθρώπινου δυναμικού της χώρας και στην επιδίωξη της Αριστείας </a:t>
            </a:r>
          </a:p>
        </p:txBody>
      </p:sp>
      <p:sp>
        <p:nvSpPr>
          <p:cNvPr id="21" name="20 - TextBox"/>
          <p:cNvSpPr txBox="1"/>
          <p:nvPr/>
        </p:nvSpPr>
        <p:spPr>
          <a:xfrm>
            <a:off x="2195736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10" name="3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309320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- Ορθογώνιο"/>
          <p:cNvSpPr/>
          <p:nvPr/>
        </p:nvSpPr>
        <p:spPr>
          <a:xfrm>
            <a:off x="312058" y="274638"/>
            <a:ext cx="8229600" cy="6126162"/>
          </a:xfrm>
          <a:prstGeom prst="rect">
            <a:avLst/>
          </a:prstGeom>
          <a:ln>
            <a:solidFill>
              <a:srgbClr val="FFFFFF"/>
            </a:solidFill>
          </a:ln>
        </p:spPr>
      </p:sp>
      <p:sp>
        <p:nvSpPr>
          <p:cNvPr id="37" name="36 - Ελεύθερη σχεδίαση"/>
          <p:cNvSpPr/>
          <p:nvPr/>
        </p:nvSpPr>
        <p:spPr>
          <a:xfrm>
            <a:off x="3941633" y="3514190"/>
            <a:ext cx="91440" cy="13714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64212" y="1371471"/>
                </a:lnTo>
              </a:path>
            </a:pathLst>
          </a:custGeom>
          <a:noFill/>
          <a:ln>
            <a:solidFill>
              <a:srgbClr val="FFFF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37 - Ελεύθερη σχεδίαση"/>
          <p:cNvSpPr/>
          <p:nvPr/>
        </p:nvSpPr>
        <p:spPr>
          <a:xfrm>
            <a:off x="3987353" y="3514190"/>
            <a:ext cx="1680496" cy="12489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8978"/>
                </a:lnTo>
                <a:lnTo>
                  <a:pt x="1680496" y="1248978"/>
                </a:lnTo>
              </a:path>
            </a:pathLst>
          </a:custGeom>
          <a:noFill/>
          <a:ln>
            <a:solidFill>
              <a:srgbClr val="FFFF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38 - Ελεύθερη σχεδίαση"/>
          <p:cNvSpPr/>
          <p:nvPr/>
        </p:nvSpPr>
        <p:spPr>
          <a:xfrm>
            <a:off x="4727144" y="1564356"/>
            <a:ext cx="91440" cy="99798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4688" y="0"/>
                </a:moveTo>
                <a:lnTo>
                  <a:pt x="84688" y="798096"/>
                </a:lnTo>
                <a:lnTo>
                  <a:pt x="45720" y="798096"/>
                </a:lnTo>
                <a:lnTo>
                  <a:pt x="45720" y="997984"/>
                </a:lnTo>
              </a:path>
            </a:pathLst>
          </a:cu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39 - Ελεύθερη σχεδίαση"/>
          <p:cNvSpPr/>
          <p:nvPr/>
        </p:nvSpPr>
        <p:spPr>
          <a:xfrm>
            <a:off x="2577277" y="306982"/>
            <a:ext cx="3590370" cy="1548250"/>
          </a:xfrm>
          <a:custGeom>
            <a:avLst/>
            <a:gdLst>
              <a:gd name="connsiteX0" fmla="*/ 0 w 3580189"/>
              <a:gd name="connsiteY0" fmla="*/ 0 h 1289488"/>
              <a:gd name="connsiteX1" fmla="*/ 3580189 w 3580189"/>
              <a:gd name="connsiteY1" fmla="*/ 0 h 1289488"/>
              <a:gd name="connsiteX2" fmla="*/ 3580189 w 3580189"/>
              <a:gd name="connsiteY2" fmla="*/ 1289488 h 1289488"/>
              <a:gd name="connsiteX3" fmla="*/ 0 w 3580189"/>
              <a:gd name="connsiteY3" fmla="*/ 1289488 h 1289488"/>
              <a:gd name="connsiteX4" fmla="*/ 0 w 3580189"/>
              <a:gd name="connsiteY4" fmla="*/ 0 h 128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0189" h="1289488">
                <a:moveTo>
                  <a:pt x="0" y="0"/>
                </a:moveTo>
                <a:lnTo>
                  <a:pt x="3580189" y="0"/>
                </a:lnTo>
                <a:lnTo>
                  <a:pt x="3580189" y="1289488"/>
                </a:lnTo>
                <a:lnTo>
                  <a:pt x="0" y="1289488"/>
                </a:lnTo>
                <a:lnTo>
                  <a:pt x="0" y="0"/>
                </a:lnTo>
                <a:close/>
              </a:path>
            </a:pathLst>
          </a:custGeom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400" b="1" kern="1200" spc="300" dirty="0" err="1" smtClean="0">
                <a:solidFill>
                  <a:srgbClr val="002060"/>
                </a:solidFill>
                <a:latin typeface="+mj-lt"/>
              </a:rPr>
              <a:t>ΕΛ.ΙΔ.Ε.Κ</a:t>
            </a:r>
            <a:endParaRPr lang="el-GR" sz="2400" b="1" kern="1200" spc="3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l-GR" sz="2400" b="1" dirty="0">
                <a:solidFill>
                  <a:srgbClr val="002060"/>
                </a:solidFill>
              </a:rPr>
              <a:t>Ελληνικό Ίδρυμα</a:t>
            </a:r>
            <a:endParaRPr lang="el-GR" sz="2400" dirty="0">
              <a:solidFill>
                <a:srgbClr val="002060"/>
              </a:solidFill>
            </a:endParaRPr>
          </a:p>
          <a:p>
            <a:pPr algn="ctr"/>
            <a:r>
              <a:rPr lang="el-GR" sz="2400" b="1" dirty="0">
                <a:solidFill>
                  <a:srgbClr val="002060"/>
                </a:solidFill>
              </a:rPr>
              <a:t>Έρευνας &amp; Καινοτομίας</a:t>
            </a:r>
            <a:endParaRPr lang="el-GR" sz="2400" dirty="0">
              <a:solidFill>
                <a:srgbClr val="002060"/>
              </a:solidFill>
            </a:endParaRPr>
          </a:p>
        </p:txBody>
      </p:sp>
      <p:sp>
        <p:nvSpPr>
          <p:cNvPr id="41" name="40 - Ελεύθερη σχεδίαση"/>
          <p:cNvSpPr/>
          <p:nvPr/>
        </p:nvSpPr>
        <p:spPr>
          <a:xfrm>
            <a:off x="2637815" y="2531382"/>
            <a:ext cx="3590369" cy="1329666"/>
          </a:xfrm>
          <a:custGeom>
            <a:avLst/>
            <a:gdLst>
              <a:gd name="connsiteX0" fmla="*/ 0 w 1963778"/>
              <a:gd name="connsiteY0" fmla="*/ 0 h 951848"/>
              <a:gd name="connsiteX1" fmla="*/ 1963778 w 1963778"/>
              <a:gd name="connsiteY1" fmla="*/ 0 h 951848"/>
              <a:gd name="connsiteX2" fmla="*/ 1963778 w 1963778"/>
              <a:gd name="connsiteY2" fmla="*/ 951848 h 951848"/>
              <a:gd name="connsiteX3" fmla="*/ 0 w 1963778"/>
              <a:gd name="connsiteY3" fmla="*/ 951848 h 951848"/>
              <a:gd name="connsiteX4" fmla="*/ 0 w 1963778"/>
              <a:gd name="connsiteY4" fmla="*/ 0 h 9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778" h="951848">
                <a:moveTo>
                  <a:pt x="0" y="0"/>
                </a:moveTo>
                <a:lnTo>
                  <a:pt x="1963778" y="0"/>
                </a:lnTo>
                <a:lnTo>
                  <a:pt x="1963778" y="951848"/>
                </a:lnTo>
                <a:lnTo>
                  <a:pt x="0" y="951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kern="1200" dirty="0" smtClean="0">
                <a:latin typeface="Century Gothic" pitchFamily="34" charset="0"/>
              </a:rPr>
              <a:t>Επιχορηγήσεις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dirty="0" smtClean="0">
                <a:latin typeface="Century Gothic" pitchFamily="34" charset="0"/>
              </a:rPr>
              <a:t>240 εκ. €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dirty="0" smtClean="0">
                <a:latin typeface="Century Gothic" pitchFamily="34" charset="0"/>
              </a:rPr>
              <a:t>(2016-2018)</a:t>
            </a:r>
            <a:endParaRPr lang="en-US" sz="2000" b="0" kern="1200" dirty="0">
              <a:latin typeface="Century Gothic" pitchFamily="34" charset="0"/>
            </a:endParaRPr>
          </a:p>
        </p:txBody>
      </p:sp>
      <p:sp>
        <p:nvSpPr>
          <p:cNvPr id="43" name="42 - Ελεύθερη σχεδίαση"/>
          <p:cNvSpPr/>
          <p:nvPr/>
        </p:nvSpPr>
        <p:spPr>
          <a:xfrm>
            <a:off x="395536" y="4581128"/>
            <a:ext cx="8208912" cy="1861992"/>
          </a:xfrm>
          <a:custGeom>
            <a:avLst/>
            <a:gdLst>
              <a:gd name="connsiteX0" fmla="*/ 0 w 1163406"/>
              <a:gd name="connsiteY0" fmla="*/ 0 h 1196835"/>
              <a:gd name="connsiteX1" fmla="*/ 1163406 w 1163406"/>
              <a:gd name="connsiteY1" fmla="*/ 0 h 1196835"/>
              <a:gd name="connsiteX2" fmla="*/ 1163406 w 1163406"/>
              <a:gd name="connsiteY2" fmla="*/ 1196835 h 1196835"/>
              <a:gd name="connsiteX3" fmla="*/ 0 w 1163406"/>
              <a:gd name="connsiteY3" fmla="*/ 1196835 h 1196835"/>
              <a:gd name="connsiteX4" fmla="*/ 0 w 1163406"/>
              <a:gd name="connsiteY4" fmla="*/ 0 h 11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406" h="1196835">
                <a:moveTo>
                  <a:pt x="0" y="0"/>
                </a:moveTo>
                <a:lnTo>
                  <a:pt x="1163406" y="0"/>
                </a:lnTo>
                <a:lnTo>
                  <a:pt x="1163406" y="1196835"/>
                </a:lnTo>
                <a:lnTo>
                  <a:pt x="0" y="11968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442913" lvl="0" algn="ctr" defTabSz="622300">
              <a:spcBef>
                <a:spcPct val="0"/>
              </a:spcBef>
              <a:buFont typeface="Arial" pitchFamily="34" charset="0"/>
              <a:buChar char="•"/>
            </a:pPr>
            <a:r>
              <a:rPr lang="el-GR" sz="2000" b="1" dirty="0" smtClean="0">
                <a:latin typeface="Century Gothic" pitchFamily="34" charset="0"/>
              </a:rPr>
              <a:t>  Υποψήφιοι Διδάκτορες / </a:t>
            </a:r>
            <a:r>
              <a:rPr lang="el-GR" sz="2000" b="1" dirty="0" err="1" smtClean="0">
                <a:latin typeface="Century Gothic" pitchFamily="34" charset="0"/>
              </a:rPr>
              <a:t>Μεταδιδάκτορες</a:t>
            </a:r>
            <a:r>
              <a:rPr lang="el-GR" sz="2000" b="1" dirty="0" smtClean="0">
                <a:latin typeface="Century Gothic" pitchFamily="34" charset="0"/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latin typeface="Century Gothic" pitchFamily="34" charset="0"/>
              </a:rPr>
              <a:t>(&gt; 38 % του Π/Υ)</a:t>
            </a:r>
          </a:p>
          <a:p>
            <a:pPr marL="182563" lvl="0" algn="ctr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l-GR" sz="2000" b="1" dirty="0" smtClean="0">
                <a:latin typeface="Century Gothic" pitchFamily="34" charset="0"/>
              </a:rPr>
              <a:t>  Ερευνητικά Προγράμματα </a:t>
            </a:r>
            <a:r>
              <a:rPr lang="el-GR" sz="2000" b="1" dirty="0" smtClean="0">
                <a:solidFill>
                  <a:srgbClr val="FFFF00"/>
                </a:solidFill>
                <a:latin typeface="Century Gothic" pitchFamily="34" charset="0"/>
              </a:rPr>
              <a:t>(&gt; 38 % του Π/Υ)</a:t>
            </a:r>
            <a:r>
              <a:rPr lang="el-GR" sz="2000" b="1" dirty="0" smtClean="0">
                <a:latin typeface="Century Gothic" pitchFamily="34" charset="0"/>
              </a:rPr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l-GR" sz="2000" b="1" dirty="0" smtClean="0">
                <a:latin typeface="Century Gothic" pitchFamily="34" charset="0"/>
              </a:rPr>
              <a:t>  Εξοπλισμός / Υποδομές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l-GR" sz="2000" b="1" dirty="0" smtClean="0">
                <a:latin typeface="Century Gothic" pitchFamily="34" charset="0"/>
              </a:rPr>
              <a:t>  Επιστήμη στην Κοινωνία </a:t>
            </a:r>
            <a:endParaRPr lang="el-GR" sz="2000" b="1" dirty="0">
              <a:latin typeface="Century Gothic" pitchFamily="34" charset="0"/>
            </a:endParaRPr>
          </a:p>
        </p:txBody>
      </p:sp>
      <p:sp>
        <p:nvSpPr>
          <p:cNvPr id="10" name="9 - Βέλος προς τα κάτω"/>
          <p:cNvSpPr/>
          <p:nvPr/>
        </p:nvSpPr>
        <p:spPr>
          <a:xfrm>
            <a:off x="3771947" y="1992858"/>
            <a:ext cx="1046637" cy="428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Βέλος προς τα κάτω"/>
          <p:cNvSpPr/>
          <p:nvPr/>
        </p:nvSpPr>
        <p:spPr>
          <a:xfrm>
            <a:off x="3771947" y="4005064"/>
            <a:ext cx="1046637" cy="473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10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591552-19C6-40C3-81BC-8DAC7D2A761A}" type="slidenum">
              <a:rPr lang="el-GR" smtClean="0"/>
              <a:t>3</a:t>
            </a:fld>
            <a:endParaRPr lang="el-GR"/>
          </a:p>
        </p:txBody>
      </p:sp>
      <p:sp>
        <p:nvSpPr>
          <p:cNvPr id="11" name="Rectangle 2"/>
          <p:cNvSpPr/>
          <p:nvPr/>
        </p:nvSpPr>
        <p:spPr>
          <a:xfrm>
            <a:off x="755576" y="40466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>ΤΟ ΕΣΠΑ 2014 – 2020 ΜΕ ΑΡΙΘΜΟΥΣ…</a:t>
            </a:r>
            <a:endParaRPr lang="el-GR" sz="3200" b="1" dirty="0">
              <a:solidFill>
                <a:srgbClr val="002060"/>
              </a:solidFill>
              <a:cs typeface="Helvetica"/>
            </a:endParaRPr>
          </a:p>
        </p:txBody>
      </p:sp>
      <p:pic>
        <p:nvPicPr>
          <p:cNvPr id="12" name="3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37312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792" y="1493206"/>
            <a:ext cx="8827527" cy="5364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 smtClean="0">
                <a:solidFill>
                  <a:srgbClr val="002060"/>
                </a:solidFill>
              </a:rPr>
              <a:t>ΔΟΜΗ </a:t>
            </a:r>
            <a:r>
              <a:rPr lang="el-GR" sz="4000" b="1" dirty="0" err="1" smtClean="0">
                <a:solidFill>
                  <a:srgbClr val="002060"/>
                </a:solidFill>
              </a:rPr>
              <a:t>ΕΛΙΔΕΚ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E591552-19C6-40C3-81BC-8DAC7D2A761A}" type="slidenum">
              <a:rPr lang="el-GR" smtClean="0"/>
              <a:t>30</a:t>
            </a:fld>
            <a:endParaRPr lang="el-GR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3280792" y="1665928"/>
            <a:ext cx="2819400" cy="994495"/>
          </a:xfrm>
          <a:prstGeom prst="roundRect">
            <a:avLst/>
          </a:prstGeom>
          <a:solidFill>
            <a:srgbClr val="6699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Επιστημονικό Συμβούλιο </a:t>
            </a:r>
            <a:br>
              <a:rPr lang="el-GR" sz="1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el-GR" sz="1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(9 μέλη)</a:t>
            </a:r>
            <a:endParaRPr lang="el-GR" sz="19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2747392" y="3450075"/>
            <a:ext cx="3429000" cy="1152013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Γενική Συνέλευση ΑΕΙ/ΕΚ</a:t>
            </a:r>
            <a:br>
              <a:rPr lang="el-GR" sz="1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el-GR" sz="1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(36 μέλη)</a:t>
            </a:r>
            <a:endParaRPr lang="el-GR" sz="19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4" name="38 - Ομάδα"/>
          <p:cNvGrpSpPr/>
          <p:nvPr/>
        </p:nvGrpSpPr>
        <p:grpSpPr>
          <a:xfrm>
            <a:off x="251520" y="1628800"/>
            <a:ext cx="8439472" cy="994495"/>
            <a:chOff x="247328" y="836712"/>
            <a:chExt cx="8439472" cy="994495"/>
          </a:xfrm>
          <a:solidFill>
            <a:srgbClr val="6699FF"/>
          </a:solidFill>
        </p:grpSpPr>
        <p:sp>
          <p:nvSpPr>
            <p:cNvPr id="15" name="14 - Στρογγυλεμένο ορθογώνιο"/>
            <p:cNvSpPr/>
            <p:nvPr/>
          </p:nvSpPr>
          <p:spPr>
            <a:xfrm>
              <a:off x="247328" y="836712"/>
              <a:ext cx="2209800" cy="99449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9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Συμβουλευτική Επιτροπή </a:t>
              </a:r>
              <a:endParaRPr lang="el-GR" sz="1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6" name="15 - Στρογγυλεμένο ορθογώνιο"/>
            <p:cNvSpPr/>
            <p:nvPr/>
          </p:nvSpPr>
          <p:spPr>
            <a:xfrm>
              <a:off x="6858001" y="971551"/>
              <a:ext cx="1828799" cy="64790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9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Διευθυντής</a:t>
              </a:r>
              <a:endParaRPr lang="el-GR" sz="1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7" name="Right Arrow 8"/>
            <p:cNvSpPr/>
            <p:nvPr/>
          </p:nvSpPr>
          <p:spPr>
            <a:xfrm>
              <a:off x="2590800" y="1143000"/>
              <a:ext cx="457200" cy="288414"/>
            </a:xfrm>
            <a:prstGeom prst="rightArrow">
              <a:avLst/>
            </a:prstGeom>
            <a:solidFill>
              <a:srgbClr val="6699FF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8"/>
            <p:cNvSpPr/>
            <p:nvPr/>
          </p:nvSpPr>
          <p:spPr>
            <a:xfrm rot="10800000">
              <a:off x="6172200" y="1173880"/>
              <a:ext cx="457200" cy="288414"/>
            </a:xfrm>
            <a:prstGeom prst="right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8"/>
          <p:cNvSpPr/>
          <p:nvPr/>
        </p:nvSpPr>
        <p:spPr>
          <a:xfrm rot="16200000">
            <a:off x="7560282" y="2556806"/>
            <a:ext cx="432619" cy="304801"/>
          </a:xfrm>
          <a:prstGeom prst="rightArrow">
            <a:avLst/>
          </a:prstGeom>
          <a:solidFill>
            <a:srgbClr val="6699FF"/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Βέλος επάνω-κάτω"/>
          <p:cNvSpPr/>
          <p:nvPr/>
        </p:nvSpPr>
        <p:spPr>
          <a:xfrm>
            <a:off x="4347592" y="2814820"/>
            <a:ext cx="381000" cy="568068"/>
          </a:xfrm>
          <a:prstGeom prst="upDownArrow">
            <a:avLst/>
          </a:prstGeom>
          <a:solidFill>
            <a:srgbClr val="6699FF"/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Στρογγυλεμένο ορθογώνιο"/>
          <p:cNvSpPr/>
          <p:nvPr/>
        </p:nvSpPr>
        <p:spPr>
          <a:xfrm>
            <a:off x="6172200" y="4581128"/>
            <a:ext cx="2971800" cy="993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700" b="1" u="sng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ΕΠΟΠΤΕΙΑ:</a:t>
            </a:r>
          </a:p>
          <a:p>
            <a:pPr>
              <a:buFont typeface="Courier New" pitchFamily="49" charset="0"/>
              <a:buChar char="o"/>
            </a:pPr>
            <a:r>
              <a:rPr lang="el-GR" sz="17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Αν. Υπουργός Έρευνας</a:t>
            </a:r>
          </a:p>
          <a:p>
            <a:pPr>
              <a:buFont typeface="Courier New" pitchFamily="49" charset="0"/>
              <a:buChar char="o"/>
            </a:pPr>
            <a:r>
              <a:rPr lang="el-GR" sz="17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 ΓΓΕΤ</a:t>
            </a:r>
            <a:endParaRPr lang="el-GR" sz="17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514672" y="5807586"/>
            <a:ext cx="8305800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500" b="1" dirty="0" smtClean="0">
                <a:solidFill>
                  <a:schemeClr val="tx1"/>
                </a:solidFill>
              </a:rPr>
              <a:t>Η ίδια η ακαδημαϊκή / ερευνητική κοινότητα διαμορφώνει από τα «κάτω» το ερευνητικό τοπίο της χώρας </a:t>
            </a:r>
            <a:endParaRPr lang="el-GR" sz="2500" b="1" dirty="0">
              <a:solidFill>
                <a:schemeClr val="tx1"/>
              </a:solidFill>
            </a:endParaRPr>
          </a:p>
        </p:txBody>
      </p:sp>
      <p:sp>
        <p:nvSpPr>
          <p:cNvPr id="33" name="32 - Στρογγυλεμένο ορθογώνιο"/>
          <p:cNvSpPr/>
          <p:nvPr/>
        </p:nvSpPr>
        <p:spPr>
          <a:xfrm>
            <a:off x="6588224" y="2996952"/>
            <a:ext cx="2362200" cy="1153652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Διοικητικές/ Οικονομικές  Υπηρεσίες </a:t>
            </a:r>
            <a:endParaRPr lang="el-GR" sz="19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31" grpId="0" animBg="1"/>
      <p:bldP spid="32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- Ορθογώνιο"/>
          <p:cNvSpPr/>
          <p:nvPr/>
        </p:nvSpPr>
        <p:spPr>
          <a:xfrm>
            <a:off x="312058" y="274638"/>
            <a:ext cx="8229600" cy="6126162"/>
          </a:xfrm>
          <a:prstGeom prst="rect">
            <a:avLst/>
          </a:prstGeom>
          <a:ln>
            <a:solidFill>
              <a:srgbClr val="FFFFFF"/>
            </a:solidFill>
          </a:ln>
        </p:spPr>
      </p:sp>
      <p:sp>
        <p:nvSpPr>
          <p:cNvPr id="37" name="36 - Ελεύθερη σχεδίαση"/>
          <p:cNvSpPr/>
          <p:nvPr/>
        </p:nvSpPr>
        <p:spPr>
          <a:xfrm>
            <a:off x="3941633" y="3514190"/>
            <a:ext cx="91440" cy="13714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64212" y="1371471"/>
                </a:lnTo>
              </a:path>
            </a:pathLst>
          </a:custGeom>
          <a:noFill/>
          <a:ln>
            <a:solidFill>
              <a:srgbClr val="FFFF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37 - Ελεύθερη σχεδίαση"/>
          <p:cNvSpPr/>
          <p:nvPr/>
        </p:nvSpPr>
        <p:spPr>
          <a:xfrm>
            <a:off x="3987353" y="3514190"/>
            <a:ext cx="1680496" cy="12489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48978"/>
                </a:lnTo>
                <a:lnTo>
                  <a:pt x="1680496" y="1248978"/>
                </a:lnTo>
              </a:path>
            </a:pathLst>
          </a:custGeom>
          <a:noFill/>
          <a:ln>
            <a:solidFill>
              <a:srgbClr val="FFFF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38 - Ελεύθερη σχεδίαση"/>
          <p:cNvSpPr/>
          <p:nvPr/>
        </p:nvSpPr>
        <p:spPr>
          <a:xfrm>
            <a:off x="4727144" y="1564356"/>
            <a:ext cx="91440" cy="99798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4688" y="0"/>
                </a:moveTo>
                <a:lnTo>
                  <a:pt x="84688" y="798096"/>
                </a:lnTo>
                <a:lnTo>
                  <a:pt x="45720" y="798096"/>
                </a:lnTo>
                <a:lnTo>
                  <a:pt x="45720" y="997984"/>
                </a:lnTo>
              </a:path>
            </a:pathLst>
          </a:cu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39 - Ελεύθερη σχεδίαση"/>
          <p:cNvSpPr/>
          <p:nvPr/>
        </p:nvSpPr>
        <p:spPr>
          <a:xfrm>
            <a:off x="2577277" y="188640"/>
            <a:ext cx="3590370" cy="1249810"/>
          </a:xfrm>
          <a:custGeom>
            <a:avLst/>
            <a:gdLst>
              <a:gd name="connsiteX0" fmla="*/ 0 w 3580189"/>
              <a:gd name="connsiteY0" fmla="*/ 0 h 1289488"/>
              <a:gd name="connsiteX1" fmla="*/ 3580189 w 3580189"/>
              <a:gd name="connsiteY1" fmla="*/ 0 h 1289488"/>
              <a:gd name="connsiteX2" fmla="*/ 3580189 w 3580189"/>
              <a:gd name="connsiteY2" fmla="*/ 1289488 h 1289488"/>
              <a:gd name="connsiteX3" fmla="*/ 0 w 3580189"/>
              <a:gd name="connsiteY3" fmla="*/ 1289488 h 1289488"/>
              <a:gd name="connsiteX4" fmla="*/ 0 w 3580189"/>
              <a:gd name="connsiteY4" fmla="*/ 0 h 128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0189" h="1289488">
                <a:moveTo>
                  <a:pt x="0" y="0"/>
                </a:moveTo>
                <a:lnTo>
                  <a:pt x="3580189" y="0"/>
                </a:lnTo>
                <a:lnTo>
                  <a:pt x="3580189" y="1289488"/>
                </a:lnTo>
                <a:lnTo>
                  <a:pt x="0" y="1289488"/>
                </a:lnTo>
                <a:lnTo>
                  <a:pt x="0" y="0"/>
                </a:lnTo>
                <a:close/>
              </a:path>
            </a:pathLst>
          </a:custGeom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spcBef>
                <a:spcPct val="0"/>
              </a:spcBef>
            </a:pPr>
            <a:r>
              <a:rPr lang="el-GR" sz="2000" b="1" kern="1200" spc="300" dirty="0" smtClean="0">
                <a:solidFill>
                  <a:srgbClr val="002060"/>
                </a:solidFill>
              </a:rPr>
              <a:t>ΕΛ.ΙΔ.Ε.Κ</a:t>
            </a:r>
          </a:p>
          <a:p>
            <a:pPr lvl="0" algn="ctr" defTabSz="1511300">
              <a:spcBef>
                <a:spcPct val="0"/>
              </a:spcBef>
            </a:pPr>
            <a:r>
              <a:rPr lang="el-GR" sz="2000" b="1" kern="1200" spc="300" dirty="0" smtClean="0">
                <a:solidFill>
                  <a:srgbClr val="002060"/>
                </a:solidFill>
              </a:rPr>
              <a:t>Ελληνικό Ίδρυμα</a:t>
            </a:r>
          </a:p>
          <a:p>
            <a:pPr lvl="0" algn="ctr" defTabSz="1511300">
              <a:spcBef>
                <a:spcPct val="0"/>
              </a:spcBef>
            </a:pPr>
            <a:r>
              <a:rPr lang="el-GR" sz="2000" b="1" kern="1200" spc="300" dirty="0" smtClean="0">
                <a:solidFill>
                  <a:srgbClr val="002060"/>
                </a:solidFill>
              </a:rPr>
              <a:t> Έρευνας &amp; Καινοτομίας</a:t>
            </a:r>
            <a:endParaRPr lang="el-GR" sz="2000" b="1" kern="1200" spc="300" dirty="0">
              <a:solidFill>
                <a:srgbClr val="002060"/>
              </a:solidFill>
            </a:endParaRPr>
          </a:p>
        </p:txBody>
      </p:sp>
      <p:sp>
        <p:nvSpPr>
          <p:cNvPr id="10" name="9 - Βέλος προς τα κάτω"/>
          <p:cNvSpPr/>
          <p:nvPr/>
        </p:nvSpPr>
        <p:spPr>
          <a:xfrm>
            <a:off x="3771947" y="1488802"/>
            <a:ext cx="1046637" cy="428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2" name="11 - Διάγραμμα"/>
          <p:cNvGraphicFramePr/>
          <p:nvPr>
            <p:extLst>
              <p:ext uri="{D42A27DB-BD31-4B8C-83A1-F6EECF244321}">
                <p14:modId xmlns:p14="http://schemas.microsoft.com/office/powerpoint/2010/main" xmlns="" val="2801816653"/>
              </p:ext>
            </p:extLst>
          </p:nvPr>
        </p:nvGraphicFramePr>
        <p:xfrm>
          <a:off x="251520" y="2060848"/>
          <a:ext cx="864096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- Διάγραμμα"/>
          <p:cNvGraphicFramePr/>
          <p:nvPr/>
        </p:nvGraphicFramePr>
        <p:xfrm>
          <a:off x="323528" y="5301208"/>
          <a:ext cx="842493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 animBg="1"/>
      <p:bldGraphic spid="12" grpId="0">
        <p:bldAsOne/>
      </p:bldGraphic>
      <p:bldGraphic spid="9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32048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ΕΛΙΔΕΚ 2017- 2020</a:t>
            </a:r>
            <a:endParaRPr lang="el-GR" sz="2400" dirty="0"/>
          </a:p>
        </p:txBody>
      </p:sp>
      <p:pic>
        <p:nvPicPr>
          <p:cNvPr id="8" name="7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63977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383" y="620688"/>
            <a:ext cx="866117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07288" cy="773088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</a:rPr>
              <a:t>Δράσεις </a:t>
            </a:r>
            <a:r>
              <a:rPr lang="el-GR" sz="2800" b="1" dirty="0" smtClean="0">
                <a:solidFill>
                  <a:srgbClr val="002060"/>
                </a:solidFill>
              </a:rPr>
              <a:t>που έχουν προκηρυχθεί </a:t>
            </a:r>
            <a:r>
              <a:rPr lang="el-GR" sz="2800" b="1" dirty="0" smtClean="0">
                <a:solidFill>
                  <a:srgbClr val="002060"/>
                </a:solidFill>
              </a:rPr>
              <a:t/>
            </a:r>
            <a:br>
              <a:rPr lang="el-GR" sz="2800" b="1" dirty="0" smtClean="0">
                <a:solidFill>
                  <a:srgbClr val="002060"/>
                </a:solidFill>
              </a:rPr>
            </a:br>
            <a:endParaRPr lang="el-GR" sz="2800" b="1" dirty="0" smtClean="0">
              <a:solidFill>
                <a:srgbClr val="002060"/>
              </a:solidFill>
              <a:latin typeface="+mn-lt"/>
              <a:ea typeface="+mn-ea"/>
              <a:cs typeface="Helvetica"/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7033507"/>
              </p:ext>
            </p:extLst>
          </p:nvPr>
        </p:nvGraphicFramePr>
        <p:xfrm>
          <a:off x="827584" y="2348880"/>
          <a:ext cx="7315201" cy="28625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43600"/>
                <a:gridCol w="1371601"/>
              </a:tblGrid>
              <a:tr h="349933">
                <a:tc>
                  <a:txBody>
                    <a:bodyPr/>
                    <a:lstStyle/>
                    <a:p>
                      <a:pPr marL="15240" marR="1524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2000" b="1" dirty="0">
                          <a:latin typeface="Century Gothic" pitchFamily="34" charset="0"/>
                        </a:rPr>
                        <a:t>Επιστημονική Περιοχή</a:t>
                      </a:r>
                      <a:endParaRPr lang="el-GR" sz="2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76200" marR="76200" marT="15240" marB="1524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1524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2000" b="1" u="none" strike="noStrike" dirty="0" smtClean="0">
                          <a:latin typeface="Century Gothic" pitchFamily="34" charset="0"/>
                        </a:rPr>
                        <a:t>Αιτήσεις</a:t>
                      </a:r>
                    </a:p>
                    <a:p>
                      <a:pPr marL="15240" marR="1524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2000" b="1" u="none" dirty="0" smtClean="0">
                          <a:latin typeface="Century Gothic" pitchFamily="34" charset="0"/>
                        </a:rPr>
                        <a:t> </a:t>
                      </a:r>
                      <a:endParaRPr lang="el-GR" sz="2000" b="1" i="0" u="none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76200" marR="76200" marT="15240" marB="1524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739">
                <a:tc>
                  <a:txBody>
                    <a:bodyPr/>
                    <a:lstStyle/>
                    <a:p>
                      <a:pPr marL="15240" marR="15240" algn="l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1800" b="1" dirty="0">
                          <a:latin typeface="Century Gothic" pitchFamily="34" charset="0"/>
                        </a:rPr>
                        <a:t>Α</a:t>
                      </a:r>
                      <a:r>
                        <a:rPr lang="el-GR" sz="1800" b="1" dirty="0" smtClean="0">
                          <a:latin typeface="Century Gothic" pitchFamily="34" charset="0"/>
                        </a:rPr>
                        <a:t>.  </a:t>
                      </a:r>
                      <a:r>
                        <a:rPr lang="el-GR" sz="1800" dirty="0">
                          <a:latin typeface="Century Gothic" pitchFamily="34" charset="0"/>
                        </a:rPr>
                        <a:t>Φυσικές Επιστήμες</a:t>
                      </a:r>
                      <a:endParaRPr lang="el-GR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76200" marR="76200" marT="15240" marB="15240"/>
                </a:tc>
                <a:tc>
                  <a:txBody>
                    <a:bodyPr/>
                    <a:lstStyle/>
                    <a:p>
                      <a:pPr marL="15240" marR="1524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1800" dirty="0">
                          <a:latin typeface="Century Gothic" pitchFamily="34" charset="0"/>
                        </a:rPr>
                        <a:t>475</a:t>
                      </a:r>
                      <a:endParaRPr lang="el-GR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76200" marR="76200" marT="15240" marB="15240"/>
                </a:tc>
              </a:tr>
              <a:tr h="291903">
                <a:tc>
                  <a:txBody>
                    <a:bodyPr/>
                    <a:lstStyle/>
                    <a:p>
                      <a:pPr marL="15240" marR="15240" algn="l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1800" b="1" dirty="0">
                          <a:latin typeface="Century Gothic" pitchFamily="34" charset="0"/>
                        </a:rPr>
                        <a:t>Β.</a:t>
                      </a:r>
                      <a:r>
                        <a:rPr lang="el-GR" sz="1800" dirty="0">
                          <a:latin typeface="Century Gothic" pitchFamily="34" charset="0"/>
                        </a:rPr>
                        <a:t> </a:t>
                      </a:r>
                      <a:r>
                        <a:rPr lang="el-GR" sz="1800" dirty="0" smtClean="0">
                          <a:latin typeface="Century Gothic" pitchFamily="34" charset="0"/>
                        </a:rPr>
                        <a:t> Επιστήμες </a:t>
                      </a:r>
                      <a:r>
                        <a:rPr lang="el-GR" sz="1800" dirty="0">
                          <a:latin typeface="Century Gothic" pitchFamily="34" charset="0"/>
                        </a:rPr>
                        <a:t>Μηχανικού και Τεχνολογικές Επιστήμες</a:t>
                      </a:r>
                      <a:endParaRPr lang="el-GR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76200" marR="76200" marT="15240" marB="15240"/>
                </a:tc>
                <a:tc>
                  <a:txBody>
                    <a:bodyPr/>
                    <a:lstStyle/>
                    <a:p>
                      <a:pPr marL="15240" marR="1524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1800" dirty="0">
                          <a:latin typeface="Century Gothic" pitchFamily="34" charset="0"/>
                        </a:rPr>
                        <a:t>534</a:t>
                      </a:r>
                      <a:endParaRPr lang="el-GR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76200" marR="76200" marT="15240" marB="15240"/>
                </a:tc>
              </a:tr>
              <a:tr h="317739">
                <a:tc>
                  <a:txBody>
                    <a:bodyPr/>
                    <a:lstStyle/>
                    <a:p>
                      <a:pPr marL="15240" marR="15240" algn="l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1800" b="1" dirty="0">
                          <a:latin typeface="Century Gothic" pitchFamily="34" charset="0"/>
                        </a:rPr>
                        <a:t>Γ. </a:t>
                      </a:r>
                      <a:r>
                        <a:rPr lang="el-GR" sz="1800" b="1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l-GR" sz="1800" dirty="0" smtClean="0">
                          <a:latin typeface="Century Gothic" pitchFamily="34" charset="0"/>
                        </a:rPr>
                        <a:t>Επιστήμες </a:t>
                      </a:r>
                      <a:r>
                        <a:rPr lang="el-GR" sz="1800" dirty="0">
                          <a:latin typeface="Century Gothic" pitchFamily="34" charset="0"/>
                        </a:rPr>
                        <a:t>Ζωής</a:t>
                      </a:r>
                      <a:endParaRPr lang="el-GR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76200" marR="76200" marT="15240" marB="15240"/>
                </a:tc>
                <a:tc>
                  <a:txBody>
                    <a:bodyPr/>
                    <a:lstStyle/>
                    <a:p>
                      <a:pPr marL="15240" marR="1524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1800" dirty="0">
                          <a:latin typeface="Century Gothic" pitchFamily="34" charset="0"/>
                        </a:rPr>
                        <a:t>455</a:t>
                      </a:r>
                      <a:endParaRPr lang="el-GR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76200" marR="76200" marT="15240" marB="15240"/>
                </a:tc>
              </a:tr>
              <a:tr h="630813">
                <a:tc>
                  <a:txBody>
                    <a:bodyPr/>
                    <a:lstStyle/>
                    <a:p>
                      <a:pPr marL="15240" marR="15240" algn="l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1800" b="1" dirty="0">
                          <a:latin typeface="Century Gothic" pitchFamily="34" charset="0"/>
                        </a:rPr>
                        <a:t>Δ</a:t>
                      </a:r>
                      <a:r>
                        <a:rPr lang="el-GR" sz="1800" b="1" dirty="0" smtClean="0">
                          <a:latin typeface="Century Gothic" pitchFamily="34" charset="0"/>
                        </a:rPr>
                        <a:t>. </a:t>
                      </a:r>
                      <a:r>
                        <a:rPr lang="el-GR" sz="180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l-GR" sz="1800" dirty="0">
                          <a:latin typeface="Century Gothic" pitchFamily="34" charset="0"/>
                        </a:rPr>
                        <a:t>Κοινωνικές Επιστήμες, Ανθρωπιστικές Επιστήμες </a:t>
                      </a:r>
                      <a:r>
                        <a:rPr lang="el-GR" sz="1800" dirty="0" smtClean="0"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15240" marR="15240" algn="l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1800" dirty="0" smtClean="0">
                          <a:latin typeface="Century Gothic" pitchFamily="34" charset="0"/>
                        </a:rPr>
                        <a:t>      και </a:t>
                      </a:r>
                      <a:r>
                        <a:rPr lang="el-GR" sz="1800" dirty="0">
                          <a:latin typeface="Century Gothic" pitchFamily="34" charset="0"/>
                        </a:rPr>
                        <a:t>Τέχνες</a:t>
                      </a:r>
                      <a:endParaRPr lang="el-GR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76200" marR="76200" marT="15240" marB="15240"/>
                </a:tc>
                <a:tc>
                  <a:txBody>
                    <a:bodyPr/>
                    <a:lstStyle/>
                    <a:p>
                      <a:pPr marL="15240" marR="1524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1800" dirty="0">
                          <a:latin typeface="Century Gothic" pitchFamily="34" charset="0"/>
                        </a:rPr>
                        <a:t>650</a:t>
                      </a:r>
                      <a:endParaRPr lang="el-GR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76200" marR="76200" marT="15240" marB="15240"/>
                </a:tc>
              </a:tr>
              <a:tr h="349933">
                <a:tc>
                  <a:txBody>
                    <a:bodyPr/>
                    <a:lstStyle/>
                    <a:p>
                      <a:pPr marL="15240" marR="15240" algn="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2000" b="1" dirty="0">
                          <a:latin typeface="Century Gothic" pitchFamily="34" charset="0"/>
                        </a:rPr>
                        <a:t>Σύνολο</a:t>
                      </a:r>
                      <a:endParaRPr lang="el-GR" sz="20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76200" marR="76200" marT="15240" marB="15240"/>
                </a:tc>
                <a:tc>
                  <a:txBody>
                    <a:bodyPr/>
                    <a:lstStyle/>
                    <a:p>
                      <a:pPr marL="15240" marR="1524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l-GR" sz="20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.</a:t>
                      </a:r>
                      <a:r>
                        <a:rPr lang="el-GR" sz="20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114</a:t>
                      </a:r>
                      <a:endParaRPr lang="el-GR" sz="2000" b="1" dirty="0">
                        <a:solidFill>
                          <a:srgbClr val="002060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76200" marR="76200" marT="15240" marB="15240"/>
                </a:tc>
              </a:tr>
            </a:tbl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683568" y="5301208"/>
            <a:ext cx="80648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l-GR" sz="2500" dirty="0" smtClean="0">
                <a:latin typeface="Century Gothic" pitchFamily="34" charset="0"/>
                <a:cs typeface="Helvetica"/>
              </a:rPr>
              <a:t> </a:t>
            </a:r>
            <a:r>
              <a:rPr lang="el-GR" sz="2000" b="1" dirty="0" smtClean="0">
                <a:cs typeface="Helvetica"/>
              </a:rPr>
              <a:t>Κριτήρια:</a:t>
            </a:r>
            <a:r>
              <a:rPr lang="el-GR" sz="2000" dirty="0" smtClean="0">
                <a:cs typeface="Helvetica"/>
              </a:rPr>
              <a:t> 	Ακαδημαϊκές επιδόσεις, επιστημονική προσωπικότητα ΥΔ </a:t>
            </a:r>
          </a:p>
          <a:p>
            <a:pPr>
              <a:buFontTx/>
              <a:buChar char="-"/>
            </a:pPr>
            <a:r>
              <a:rPr lang="el-GR" sz="2000" b="1" dirty="0" smtClean="0">
                <a:cs typeface="Helvetica"/>
              </a:rPr>
              <a:t>  Αξιολόγηση: 	</a:t>
            </a:r>
            <a:r>
              <a:rPr lang="el-GR" sz="2000" dirty="0" smtClean="0">
                <a:cs typeface="Helvetica"/>
              </a:rPr>
              <a:t>Φάση 1</a:t>
            </a:r>
            <a:r>
              <a:rPr lang="el-GR" sz="2000" baseline="30000" dirty="0" smtClean="0">
                <a:cs typeface="Helvetica"/>
              </a:rPr>
              <a:t>η</a:t>
            </a:r>
            <a:r>
              <a:rPr lang="el-GR" sz="2000" dirty="0" smtClean="0">
                <a:cs typeface="Helvetica"/>
              </a:rPr>
              <a:t>: εξ’ αποστάσεως με τυχαία επιλογή κριτών</a:t>
            </a:r>
          </a:p>
          <a:p>
            <a:pPr lvl="2"/>
            <a:r>
              <a:rPr lang="el-GR" sz="2000" dirty="0" smtClean="0">
                <a:cs typeface="Helvetica"/>
              </a:rPr>
              <a:t>	Φάση 2</a:t>
            </a:r>
            <a:r>
              <a:rPr lang="el-GR" sz="2000" baseline="30000" dirty="0" smtClean="0">
                <a:cs typeface="Helvetica"/>
              </a:rPr>
              <a:t>η</a:t>
            </a:r>
            <a:r>
              <a:rPr lang="el-GR" sz="2000" dirty="0" smtClean="0">
                <a:cs typeface="Helvetica"/>
              </a:rPr>
              <a:t>: από επιτροπές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16" y="1256579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lang="en-US" sz="1400" b="1">
                <a:solidFill>
                  <a:srgbClr val="FFFFFF"/>
                </a:solidFill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95536" y="1484784"/>
            <a:ext cx="8748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  <a:latin typeface="+mn-lt"/>
                <a:ea typeface="+mn-ea"/>
                <a:cs typeface="Helvetica"/>
              </a:rPr>
              <a:t>Υποψήφιοι  Διδάκτορες (8,5 εκ €)</a:t>
            </a:r>
            <a:r>
              <a:rPr lang="el-GR" b="1" dirty="0" smtClean="0">
                <a:solidFill>
                  <a:srgbClr val="002060"/>
                </a:solidFill>
                <a:latin typeface="+mn-lt"/>
                <a:ea typeface="+mn-ea"/>
                <a:cs typeface="Helvetica"/>
              </a:rPr>
              <a:t/>
            </a:r>
            <a:br>
              <a:rPr lang="el-GR" b="1" dirty="0" smtClean="0">
                <a:solidFill>
                  <a:srgbClr val="002060"/>
                </a:solidFill>
                <a:latin typeface="+mn-lt"/>
                <a:ea typeface="+mn-ea"/>
                <a:cs typeface="Helvetica"/>
              </a:rPr>
            </a:br>
            <a:r>
              <a:rPr lang="el-GR" b="1" dirty="0" smtClean="0">
                <a:solidFill>
                  <a:srgbClr val="002060"/>
                </a:solidFill>
                <a:latin typeface="Century Gothic" pitchFamily="34" charset="0"/>
                <a:cs typeface="Helvetica"/>
              </a:rPr>
              <a:t>1</a:t>
            </a:r>
            <a:r>
              <a:rPr lang="el-GR" b="1" baseline="30000" dirty="0" smtClean="0">
                <a:solidFill>
                  <a:srgbClr val="002060"/>
                </a:solidFill>
                <a:latin typeface="Century Gothic" pitchFamily="34" charset="0"/>
                <a:cs typeface="Helvetica"/>
              </a:rPr>
              <a:t>η</a:t>
            </a:r>
            <a:r>
              <a:rPr lang="el-GR" b="1" dirty="0" smtClean="0">
                <a:solidFill>
                  <a:srgbClr val="002060"/>
                </a:solidFill>
                <a:latin typeface="Century Gothic" pitchFamily="34" charset="0"/>
                <a:cs typeface="Helvetica"/>
              </a:rPr>
              <a:t> Προκήρυξη: </a:t>
            </a:r>
            <a:r>
              <a:rPr lang="el-GR" dirty="0" smtClean="0">
                <a:solidFill>
                  <a:srgbClr val="002060"/>
                </a:solidFill>
                <a:latin typeface="Century Gothic" pitchFamily="34" charset="0"/>
                <a:cs typeface="Helvetica"/>
              </a:rPr>
              <a:t>Νοέμβριος 2016 			(2.114 αιτήσεις)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54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8296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</a:rPr>
              <a:t>Δράσεις </a:t>
            </a:r>
            <a:r>
              <a:rPr lang="el-GR" sz="2800" b="1" dirty="0" smtClean="0">
                <a:solidFill>
                  <a:srgbClr val="002060"/>
                </a:solidFill>
              </a:rPr>
              <a:t>που έχουν </a:t>
            </a:r>
            <a:r>
              <a:rPr lang="el-GR" sz="2800" b="1" dirty="0" smtClean="0">
                <a:solidFill>
                  <a:srgbClr val="002060"/>
                </a:solidFill>
              </a:rPr>
              <a:t>προκηρυχθεί</a:t>
            </a:r>
            <a:br>
              <a:rPr lang="el-GR" sz="2800" b="1" dirty="0" smtClean="0">
                <a:solidFill>
                  <a:srgbClr val="002060"/>
                </a:solidFill>
              </a:rPr>
            </a:br>
            <a:endParaRPr lang="el-GR" sz="2800" dirty="0" smtClean="0">
              <a:solidFill>
                <a:srgbClr val="002060"/>
              </a:solidFill>
              <a:latin typeface="+mn-lt"/>
              <a:ea typeface="+mn-ea"/>
              <a:cs typeface="Helvetica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2492896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cs typeface="Helvetica"/>
              </a:rPr>
              <a:t>   Ειδικά χαρακτηριστικά της </a:t>
            </a:r>
            <a:r>
              <a:rPr lang="el-GR" sz="2400" b="1" dirty="0" smtClean="0">
                <a:solidFill>
                  <a:srgbClr val="002060"/>
                </a:solidFill>
                <a:cs typeface="Helvetica"/>
              </a:rPr>
              <a:t>Προκήρυξης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Επιστημονικοί Υπεύθυνοι  (ΕΥ) οι ίδιοι οι ΜΕ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Δαπάνη ανά Πρόταση </a:t>
            </a: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200.000 €</a:t>
            </a:r>
            <a:r>
              <a:rPr lang="el-GR" sz="2400" dirty="0" smtClean="0"/>
              <a:t> </a:t>
            </a:r>
          </a:p>
          <a:p>
            <a:pPr>
              <a:buFontTx/>
              <a:buChar char="-"/>
            </a:pPr>
            <a:r>
              <a:rPr lang="el-GR" sz="2400" dirty="0" smtClean="0"/>
              <a:t>Διεπιστημονικές Προτάσεις </a:t>
            </a:r>
          </a:p>
          <a:p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       350.000 / 450.000 €  - 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(2/3 ΜΕ)</a:t>
            </a: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11560" y="450912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</a:rPr>
              <a:t>   Διαδικασία  </a:t>
            </a:r>
            <a:r>
              <a:rPr lang="el-GR" sz="2400" b="1" dirty="0" smtClean="0">
                <a:solidFill>
                  <a:srgbClr val="002060"/>
                </a:solidFill>
              </a:rPr>
              <a:t>Αξιολόγησης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cs typeface="Helvetica"/>
              </a:rPr>
              <a:t>Κριτήρια Ποιότητας και Αριστείας της Ερευνητικής Πρότασης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endParaRPr lang="el-GR" sz="2400" b="1" dirty="0" smtClean="0">
              <a:solidFill>
                <a:srgbClr val="00206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85800" y="1556793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+mn-lt"/>
                <a:ea typeface="+mn-ea"/>
                <a:cs typeface="Helvetica"/>
              </a:rPr>
              <a:t>Ερευνητικά Έργα για </a:t>
            </a:r>
            <a:r>
              <a:rPr lang="el-GR" sz="2400" b="1" dirty="0" err="1" smtClean="0">
                <a:solidFill>
                  <a:srgbClr val="002060"/>
                </a:solidFill>
                <a:latin typeface="+mn-lt"/>
                <a:ea typeface="+mn-ea"/>
                <a:cs typeface="Helvetica"/>
              </a:rPr>
              <a:t>Μεταδιδάκτορες</a:t>
            </a:r>
            <a:r>
              <a:rPr lang="el-GR" sz="2400" b="1" dirty="0" smtClean="0">
                <a:solidFill>
                  <a:srgbClr val="002060"/>
                </a:solidFill>
                <a:latin typeface="+mn-lt"/>
                <a:ea typeface="+mn-ea"/>
                <a:cs typeface="Helvetica"/>
              </a:rPr>
              <a:t> (9 εκ. €)</a:t>
            </a:r>
          </a:p>
          <a:p>
            <a:r>
              <a:rPr lang="el-GR" sz="2400" b="1" dirty="0" smtClean="0">
                <a:solidFill>
                  <a:srgbClr val="002060"/>
                </a:solidFill>
                <a:cs typeface="Helvetica"/>
              </a:rPr>
              <a:t>1</a:t>
            </a:r>
            <a:r>
              <a:rPr lang="el-GR" sz="2400" b="1" baseline="30000" dirty="0" smtClean="0">
                <a:solidFill>
                  <a:srgbClr val="002060"/>
                </a:solidFill>
                <a:cs typeface="Helvetica"/>
              </a:rPr>
              <a:t>η</a:t>
            </a:r>
            <a:r>
              <a:rPr lang="el-GR" sz="2400" b="1" dirty="0" smtClean="0">
                <a:solidFill>
                  <a:srgbClr val="002060"/>
                </a:solidFill>
                <a:cs typeface="Helvetica"/>
              </a:rPr>
              <a:t> Προκήρυξη: </a:t>
            </a:r>
            <a:r>
              <a:rPr lang="el-GR" sz="2400" dirty="0" smtClean="0">
                <a:solidFill>
                  <a:srgbClr val="002060"/>
                </a:solidFill>
                <a:cs typeface="Helvetica"/>
              </a:rPr>
              <a:t>Δεκέμβριος 2016</a:t>
            </a:r>
            <a:endParaRPr lang="el-GR" sz="2400" b="1" dirty="0" smtClean="0">
              <a:solidFill>
                <a:srgbClr val="002060"/>
              </a:solidFill>
              <a:cs typeface="Helvetica"/>
            </a:endParaRPr>
          </a:p>
          <a:p>
            <a:endParaRPr lang="el-GR" sz="2400" dirty="0" smtClean="0"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16" y="1256579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lang="en-US" sz="1400" b="1">
                <a:solidFill>
                  <a:srgbClr val="FFFFFF"/>
                </a:solidFill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76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55576" y="-99392"/>
            <a:ext cx="76328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>
              <a:latin typeface="Cambria" pitchFamily="18" charset="0"/>
            </a:endParaRPr>
          </a:p>
          <a:p>
            <a:pPr algn="ctr"/>
            <a:r>
              <a:rPr lang="el-GR" sz="2800" b="1" dirty="0" smtClean="0">
                <a:solidFill>
                  <a:srgbClr val="003760"/>
                </a:solidFill>
              </a:rPr>
              <a:t>ΕΤΗΣΙΟΣ ΠΡΟΓΡΑΜΜΑΤΙΣΜΟΣ </a:t>
            </a:r>
            <a:r>
              <a:rPr lang="el-GR" sz="2800" b="1" dirty="0" smtClean="0">
                <a:solidFill>
                  <a:srgbClr val="003760"/>
                </a:solidFill>
              </a:rPr>
              <a:t>ΔΡΑΣΕΩΝ </a:t>
            </a:r>
            <a:r>
              <a:rPr lang="el-GR" sz="2800" b="1" dirty="0" err="1" smtClean="0">
                <a:solidFill>
                  <a:srgbClr val="003760"/>
                </a:solidFill>
              </a:rPr>
              <a:t>ΕΛΙΔΕΚ</a:t>
            </a:r>
            <a:r>
              <a:rPr lang="el-GR" sz="2800" b="1" dirty="0" smtClean="0">
                <a:solidFill>
                  <a:srgbClr val="003760"/>
                </a:solidFill>
              </a:rPr>
              <a:t> 2017</a:t>
            </a:r>
            <a:endParaRPr lang="el-GR" sz="2800" b="1" dirty="0">
              <a:solidFill>
                <a:srgbClr val="00376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39552" y="1628800"/>
            <a:ext cx="727280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ΥΠΟΨΗΦΙΟΙ </a:t>
            </a:r>
            <a:r>
              <a:rPr lang="el-GR" b="1" dirty="0">
                <a:solidFill>
                  <a:srgbClr val="002060"/>
                </a:solidFill>
              </a:rPr>
              <a:t>ΔΙΔΑΚΤΟΡΕΣ</a:t>
            </a:r>
            <a:r>
              <a:rPr lang="el-GR" b="1" dirty="0" smtClean="0">
                <a:solidFill>
                  <a:srgbClr val="002060"/>
                </a:solidFill>
              </a:rPr>
              <a:t>:		</a:t>
            </a:r>
            <a:r>
              <a:rPr lang="el-GR" b="1" dirty="0" smtClean="0">
                <a:solidFill>
                  <a:srgbClr val="002060"/>
                </a:solidFill>
              </a:rPr>
              <a:t>	ΣΥΝΟΛΟ</a:t>
            </a:r>
            <a:r>
              <a:rPr lang="el-GR" b="1" dirty="0">
                <a:solidFill>
                  <a:srgbClr val="002060"/>
                </a:solidFill>
              </a:rPr>
              <a:t>: 23,5 εκ. €</a:t>
            </a:r>
          </a:p>
          <a:p>
            <a:r>
              <a:rPr lang="el-GR" b="1" u="sng" dirty="0" smtClean="0"/>
              <a:t>1</a:t>
            </a:r>
            <a:r>
              <a:rPr lang="el-GR" b="1" u="sng" baseline="30000" dirty="0" smtClean="0"/>
              <a:t>Η</a:t>
            </a:r>
            <a:r>
              <a:rPr lang="el-GR" b="1" u="sng" dirty="0" smtClean="0"/>
              <a:t> </a:t>
            </a:r>
            <a:r>
              <a:rPr lang="el-GR" b="1" u="sng" dirty="0" smtClean="0"/>
              <a:t>ΠΡΟΚΗΡΥΞΗ</a:t>
            </a:r>
            <a:r>
              <a:rPr lang="el-GR" b="1" dirty="0" smtClean="0"/>
              <a:t>: 8,5 εκ. €  + 5 εκ. € (Μέσω ΓΓΕΤ) </a:t>
            </a:r>
          </a:p>
          <a:p>
            <a:endParaRPr lang="el-GR" b="1" dirty="0" smtClean="0"/>
          </a:p>
          <a:p>
            <a:r>
              <a:rPr lang="el-GR" b="1" u="sng" dirty="0" smtClean="0"/>
              <a:t>2</a:t>
            </a:r>
            <a:r>
              <a:rPr lang="el-GR" b="1" u="sng" baseline="30000" dirty="0" smtClean="0"/>
              <a:t>Η</a:t>
            </a:r>
            <a:r>
              <a:rPr lang="el-GR" b="1" u="sng" dirty="0" smtClean="0"/>
              <a:t> ΠΡΟΚΗΡΥΞΗ</a:t>
            </a:r>
            <a:r>
              <a:rPr lang="el-GR" b="1" dirty="0" smtClean="0"/>
              <a:t>: 10 εκ. €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39552" y="4005064"/>
            <a:ext cx="727280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ΜΕΛΗ ΔΕΠ</a:t>
            </a:r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ΚΑΙ </a:t>
            </a:r>
            <a:r>
              <a:rPr lang="el-GR" b="1" dirty="0" smtClean="0">
                <a:solidFill>
                  <a:srgbClr val="002060"/>
                </a:solidFill>
              </a:rPr>
              <a:t>ΕΡΕΥΝΗΤΕΣ/</a:t>
            </a:r>
            <a:r>
              <a:rPr lang="el-GR" b="1" dirty="0" err="1" smtClean="0">
                <a:solidFill>
                  <a:srgbClr val="002060"/>
                </a:solidFill>
              </a:rPr>
              <a:t>ΤΡΙΕΣ </a:t>
            </a:r>
            <a:r>
              <a:rPr lang="el-GR" b="1" dirty="0" smtClean="0">
                <a:solidFill>
                  <a:srgbClr val="002060"/>
                </a:solidFill>
              </a:rPr>
              <a:t>		ΣΥΝΟΛΟ: 23 εκ. €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39552" y="3068960"/>
            <a:ext cx="727280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ΜΕΤΑΔΙΔΑΚΤΟΡΕΣ</a:t>
            </a:r>
            <a:r>
              <a:rPr lang="el-GR" b="1" dirty="0" smtClean="0">
                <a:solidFill>
                  <a:srgbClr val="002060"/>
                </a:solidFill>
              </a:rPr>
              <a:t>:			</a:t>
            </a:r>
            <a:r>
              <a:rPr lang="el-GR" b="1" dirty="0" smtClean="0">
                <a:solidFill>
                  <a:srgbClr val="002060"/>
                </a:solidFill>
              </a:rPr>
              <a:t>	ΣΥΝΟΛΟ</a:t>
            </a:r>
            <a:r>
              <a:rPr lang="el-GR" b="1" dirty="0">
                <a:solidFill>
                  <a:srgbClr val="002060"/>
                </a:solidFill>
              </a:rPr>
              <a:t>: 24 εκ. €</a:t>
            </a:r>
          </a:p>
          <a:p>
            <a:r>
              <a:rPr lang="el-GR" b="1" u="sng" dirty="0" smtClean="0"/>
              <a:t>1</a:t>
            </a:r>
            <a:r>
              <a:rPr lang="el-GR" b="1" u="sng" baseline="30000" dirty="0" smtClean="0"/>
              <a:t>Η</a:t>
            </a:r>
            <a:r>
              <a:rPr lang="el-GR" b="1" u="sng" dirty="0" smtClean="0"/>
              <a:t> </a:t>
            </a:r>
            <a:r>
              <a:rPr lang="el-GR" b="1" u="sng" dirty="0" smtClean="0"/>
              <a:t>ΠΡΟΚΗΡΥΞΗ</a:t>
            </a:r>
            <a:r>
              <a:rPr lang="el-GR" b="1" dirty="0" smtClean="0"/>
              <a:t>: 9 εκ. €  + 15 εκ. € (Μέσω ΓΓΕΤ)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1256578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lang="en-US" sz="1400" b="1">
                <a:solidFill>
                  <a:srgbClr val="FFFFFF"/>
                </a:solidFill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lang="el-GR" dirty="0"/>
          </a:p>
        </p:txBody>
      </p:sp>
      <p:sp>
        <p:nvSpPr>
          <p:cNvPr id="10" name="10 - TextBox"/>
          <p:cNvSpPr txBox="1"/>
          <p:nvPr/>
        </p:nvSpPr>
        <p:spPr>
          <a:xfrm>
            <a:off x="539552" y="4653136"/>
            <a:ext cx="727280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ΕΠΙΣΤΗΜΟΝΙΚΟΣ </a:t>
            </a:r>
            <a:r>
              <a:rPr lang="el-GR" b="1" dirty="0" smtClean="0">
                <a:solidFill>
                  <a:srgbClr val="002060"/>
                </a:solidFill>
              </a:rPr>
              <a:t>ΕΞΟΠΛΙΣΜΟΣ</a:t>
            </a:r>
            <a:r>
              <a:rPr lang="en-US" b="1" dirty="0" smtClean="0">
                <a:solidFill>
                  <a:srgbClr val="002060"/>
                </a:solidFill>
              </a:rPr>
              <a:t> 	</a:t>
            </a:r>
            <a:r>
              <a:rPr lang="el-GR" b="1" dirty="0" smtClean="0">
                <a:solidFill>
                  <a:srgbClr val="002060"/>
                </a:solidFill>
              </a:rPr>
              <a:t>	ΣΥΝΟΛΟ</a:t>
            </a:r>
            <a:r>
              <a:rPr lang="el-GR" b="1" dirty="0">
                <a:solidFill>
                  <a:srgbClr val="002060"/>
                </a:solidFill>
              </a:rPr>
              <a:t>: 30 εκ. €</a:t>
            </a:r>
          </a:p>
          <a:p>
            <a:endParaRPr lang="el-GR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7 - TextBox"/>
          <p:cNvSpPr txBox="1"/>
          <p:nvPr/>
        </p:nvSpPr>
        <p:spPr>
          <a:xfrm>
            <a:off x="539552" y="5589240"/>
            <a:ext cx="727280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ΔΡΑΣΗ ΚΟΙΝΩΝΙΑ ΚΑΙ ΕΠΙΣΤΗΜΗ</a:t>
            </a: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l-GR" b="1" dirty="0" smtClean="0">
                <a:solidFill>
                  <a:srgbClr val="002060"/>
                </a:solidFill>
              </a:rPr>
              <a:t>	ΣΥΝΟΛΟ</a:t>
            </a:r>
            <a:r>
              <a:rPr lang="el-GR" b="1" dirty="0" smtClean="0">
                <a:solidFill>
                  <a:srgbClr val="002060"/>
                </a:solidFill>
              </a:rPr>
              <a:t>: 6 εκ. €</a:t>
            </a:r>
            <a:endParaRPr 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632848" cy="692696"/>
          </a:xfrm>
        </p:spPr>
        <p:txBody>
          <a:bodyPr>
            <a:noAutofit/>
          </a:bodyPr>
          <a:lstStyle/>
          <a:p>
            <a:pPr algn="l"/>
            <a:r>
              <a:rPr lang="el-GR" sz="2800" b="1" dirty="0" smtClean="0">
                <a:latin typeface="Century Gothic" pitchFamily="34" charset="0"/>
              </a:rPr>
              <a:t>   </a:t>
            </a:r>
            <a:r>
              <a:rPr lang="el-GR" sz="2800" b="1" dirty="0" smtClean="0">
                <a:solidFill>
                  <a:srgbClr val="FF0000"/>
                </a:solidFill>
                <a:latin typeface="Century Gothic" pitchFamily="34" charset="0"/>
              </a:rPr>
              <a:t>Ανάπτυξη και Οικονομία της Γνώσης</a:t>
            </a:r>
            <a:endParaRPr lang="el-GR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611560" y="213285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- TextBox"/>
          <p:cNvSpPr txBox="1"/>
          <p:nvPr/>
        </p:nvSpPr>
        <p:spPr>
          <a:xfrm>
            <a:off x="539552" y="5085184"/>
            <a:ext cx="9361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500" b="1" dirty="0" smtClean="0">
              <a:latin typeface="Century Gothic" pitchFamily="34" charset="0"/>
              <a:cs typeface="Helvetica"/>
            </a:endParaRPr>
          </a:p>
        </p:txBody>
      </p:sp>
      <p:grpSp>
        <p:nvGrpSpPr>
          <p:cNvPr id="3" name="61 - Ομάδα"/>
          <p:cNvGrpSpPr/>
          <p:nvPr/>
        </p:nvGrpSpPr>
        <p:grpSpPr>
          <a:xfrm>
            <a:off x="6012160" y="2392312"/>
            <a:ext cx="3347864" cy="1972792"/>
            <a:chOff x="4171956" y="1190267"/>
            <a:chExt cx="5432302" cy="3433030"/>
          </a:xfrm>
        </p:grpSpPr>
        <p:sp>
          <p:nvSpPr>
            <p:cNvPr id="55" name="54 - Ορθογώνιο"/>
            <p:cNvSpPr/>
            <p:nvPr/>
          </p:nvSpPr>
          <p:spPr>
            <a:xfrm>
              <a:off x="4171956" y="1190267"/>
              <a:ext cx="5015039" cy="34330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0" name="59 - TextBox"/>
            <p:cNvSpPr txBox="1"/>
            <p:nvPr/>
          </p:nvSpPr>
          <p:spPr>
            <a:xfrm>
              <a:off x="4171956" y="2138695"/>
              <a:ext cx="5432302" cy="419242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itchFamily="34" charset="0"/>
                  <a:cs typeface="Helvetica"/>
                </a:rPr>
                <a:t>Ώριμο στάδιο Επιχειρήσεων</a:t>
              </a:r>
              <a:endParaRPr lang="el-G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Helvetica"/>
              </a:endParaRPr>
            </a:p>
          </p:txBody>
        </p:sp>
      </p:grpSp>
      <p:cxnSp>
        <p:nvCxnSpPr>
          <p:cNvPr id="7" name="6 - Ευθύγραμμο βέλος σύνδεσης"/>
          <p:cNvCxnSpPr/>
          <p:nvPr/>
        </p:nvCxnSpPr>
        <p:spPr>
          <a:xfrm>
            <a:off x="363720" y="4354218"/>
            <a:ext cx="86409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58 - Ομάδα"/>
          <p:cNvGrpSpPr/>
          <p:nvPr/>
        </p:nvGrpSpPr>
        <p:grpSpPr>
          <a:xfrm>
            <a:off x="251520" y="4609704"/>
            <a:ext cx="1584176" cy="1766520"/>
            <a:chOff x="251520" y="4365105"/>
            <a:chExt cx="1584176" cy="1766519"/>
          </a:xfrm>
        </p:grpSpPr>
        <p:sp>
          <p:nvSpPr>
            <p:cNvPr id="31" name="30 - Βέλος προς τα επάνω"/>
            <p:cNvSpPr/>
            <p:nvPr/>
          </p:nvSpPr>
          <p:spPr>
            <a:xfrm>
              <a:off x="755576" y="4365105"/>
              <a:ext cx="576064" cy="1080119"/>
            </a:xfrm>
            <a:prstGeom prst="upArrow">
              <a:avLst/>
            </a:prstGeom>
            <a:solidFill>
              <a:srgbClr val="B3F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dirty="0"/>
            </a:p>
          </p:txBody>
        </p:sp>
        <p:sp>
          <p:nvSpPr>
            <p:cNvPr id="39" name="38 - TextBox"/>
            <p:cNvSpPr txBox="1"/>
            <p:nvPr/>
          </p:nvSpPr>
          <p:spPr>
            <a:xfrm>
              <a:off x="251520" y="5085185"/>
              <a:ext cx="1584176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latin typeface="Century Gothic" pitchFamily="34" charset="0"/>
                  <a:cs typeface="Helvetica"/>
                </a:rPr>
                <a:t>         </a:t>
              </a:r>
            </a:p>
            <a:p>
              <a:endParaRPr lang="el-GR" sz="1200" b="1" dirty="0" smtClean="0">
                <a:latin typeface="Century Gothic" pitchFamily="34" charset="0"/>
                <a:cs typeface="Helvetica"/>
              </a:endParaRPr>
            </a:p>
            <a:p>
              <a:r>
                <a:rPr lang="el-GR" sz="1200" b="1" dirty="0" smtClean="0">
                  <a:latin typeface="Century Gothic" pitchFamily="34" charset="0"/>
                  <a:cs typeface="Helvetica"/>
                </a:rPr>
                <a:t>     </a:t>
              </a:r>
              <a:r>
                <a:rPr lang="en-US" sz="1200" b="1" dirty="0" smtClean="0">
                  <a:latin typeface="Century Gothic" pitchFamily="34" charset="0"/>
                  <a:cs typeface="Helvetica"/>
                </a:rPr>
                <a:t>   </a:t>
              </a:r>
              <a:r>
                <a:rPr lang="el-GR" sz="1300" b="1" dirty="0" smtClean="0">
                  <a:latin typeface="Century Gothic" pitchFamily="34" charset="0"/>
                  <a:cs typeface="Helvetica"/>
                </a:rPr>
                <a:t>ΕΛΙΔΕΚ</a:t>
              </a:r>
            </a:p>
            <a:p>
              <a:r>
                <a:rPr lang="el-GR" sz="12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   </a:t>
              </a:r>
              <a:r>
                <a:rPr lang="el-GR" sz="11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Επιχορηγήσεις</a:t>
              </a:r>
            </a:p>
            <a:p>
              <a:r>
                <a:rPr lang="el-GR" sz="1100" b="1" dirty="0" smtClean="0">
                  <a:latin typeface="Century Gothic" pitchFamily="34" charset="0"/>
                  <a:cs typeface="Helvetica"/>
                </a:rPr>
                <a:t>       (ΠΔΕ</a:t>
              </a:r>
              <a:r>
                <a:rPr lang="en-US" sz="1100" b="1" dirty="0" smtClean="0">
                  <a:latin typeface="Century Gothic" pitchFamily="34" charset="0"/>
                  <a:cs typeface="Helvetica"/>
                </a:rPr>
                <a:t>,</a:t>
              </a:r>
              <a:r>
                <a:rPr lang="el-GR" sz="1100" b="1" dirty="0" smtClean="0">
                  <a:latin typeface="Century Gothic" pitchFamily="34" charset="0"/>
                  <a:cs typeface="Helvetica"/>
                </a:rPr>
                <a:t>ΕΙΒ)  </a:t>
              </a:r>
            </a:p>
          </p:txBody>
        </p:sp>
        <p:sp>
          <p:nvSpPr>
            <p:cNvPr id="41" name="Rectangle 11"/>
            <p:cNvSpPr/>
            <p:nvPr/>
          </p:nvSpPr>
          <p:spPr>
            <a:xfrm rot="16200000">
              <a:off x="488981" y="4815590"/>
              <a:ext cx="108011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l-GR" sz="1600" b="1" dirty="0" smtClean="0">
                  <a:latin typeface="Century Gothic" pitchFamily="34" charset="0"/>
                  <a:cs typeface="Helvetica"/>
                </a:rPr>
                <a:t>240 </a:t>
              </a:r>
              <a:r>
                <a:rPr lang="el-GR" sz="1600" b="1" dirty="0" err="1" smtClean="0">
                  <a:latin typeface="Century Gothic" pitchFamily="34" charset="0"/>
                  <a:cs typeface="Helvetica"/>
                </a:rPr>
                <a:t>εκ.€</a:t>
              </a:r>
              <a:endParaRPr lang="el-GR" sz="1600" b="1" dirty="0">
                <a:latin typeface="Century Gothic" pitchFamily="34" charset="0"/>
                <a:cs typeface="Helvetica"/>
              </a:endParaRPr>
            </a:p>
          </p:txBody>
        </p:sp>
      </p:grpSp>
      <p:grpSp>
        <p:nvGrpSpPr>
          <p:cNvPr id="6" name="62 - Ομάδα"/>
          <p:cNvGrpSpPr/>
          <p:nvPr/>
        </p:nvGrpSpPr>
        <p:grpSpPr>
          <a:xfrm>
            <a:off x="611560" y="1268760"/>
            <a:ext cx="1296144" cy="3067200"/>
            <a:chOff x="524122" y="1268760"/>
            <a:chExt cx="1661327" cy="3024336"/>
          </a:xfrm>
        </p:grpSpPr>
        <p:grpSp>
          <p:nvGrpSpPr>
            <p:cNvPr id="8" name="48 - Ομάδα"/>
            <p:cNvGrpSpPr/>
            <p:nvPr/>
          </p:nvGrpSpPr>
          <p:grpSpPr>
            <a:xfrm>
              <a:off x="524122" y="1268760"/>
              <a:ext cx="1661327" cy="3024336"/>
              <a:chOff x="524122" y="1268760"/>
              <a:chExt cx="1661327" cy="3024336"/>
            </a:xfrm>
          </p:grpSpPr>
          <p:sp>
            <p:nvSpPr>
              <p:cNvPr id="11" name="10 - Ορθογώνιο"/>
              <p:cNvSpPr/>
              <p:nvPr/>
            </p:nvSpPr>
            <p:spPr>
              <a:xfrm>
                <a:off x="524122" y="1268760"/>
                <a:ext cx="1661327" cy="3024336"/>
              </a:xfrm>
              <a:prstGeom prst="rect">
                <a:avLst/>
              </a:prstGeom>
              <a:solidFill>
                <a:srgbClr val="B3FBCE"/>
              </a:solidFill>
              <a:ln w="28575">
                <a:noFill/>
                <a:prstDash val="soli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 </a:t>
                </a:r>
                <a:endParaRPr lang="el-GR" dirty="0"/>
              </a:p>
            </p:txBody>
          </p:sp>
          <p:sp>
            <p:nvSpPr>
              <p:cNvPr id="15" name="Rectangle 11"/>
              <p:cNvSpPr/>
              <p:nvPr/>
            </p:nvSpPr>
            <p:spPr>
              <a:xfrm rot="16200000">
                <a:off x="438128" y="2847926"/>
                <a:ext cx="1590583" cy="448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b="1" dirty="0" smtClean="0">
                    <a:latin typeface="Century Gothic" pitchFamily="34" charset="0"/>
                    <a:cs typeface="Helvetica"/>
                  </a:rPr>
                  <a:t> Έρευνα</a:t>
                </a:r>
                <a:endParaRPr lang="el-GR" b="1" dirty="0">
                  <a:latin typeface="Century Gothic" pitchFamily="34" charset="0"/>
                  <a:cs typeface="Helvetica"/>
                </a:endParaRPr>
              </a:p>
            </p:txBody>
          </p:sp>
        </p:grpSp>
        <p:cxnSp>
          <p:nvCxnSpPr>
            <p:cNvPr id="38" name="37 - Ευθεία γραμμή σύνδεσης"/>
            <p:cNvCxnSpPr/>
            <p:nvPr/>
          </p:nvCxnSpPr>
          <p:spPr>
            <a:xfrm>
              <a:off x="2185449" y="1268760"/>
              <a:ext cx="0" cy="3024336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61 - Ομάδα"/>
          <p:cNvGrpSpPr/>
          <p:nvPr/>
        </p:nvGrpSpPr>
        <p:grpSpPr>
          <a:xfrm>
            <a:off x="2051720" y="4667424"/>
            <a:ext cx="1800200" cy="2162274"/>
            <a:chOff x="2123728" y="4437112"/>
            <a:chExt cx="1800200" cy="2162274"/>
          </a:xfrm>
        </p:grpSpPr>
        <p:sp>
          <p:nvSpPr>
            <p:cNvPr id="40" name="39 - TextBox"/>
            <p:cNvSpPr txBox="1"/>
            <p:nvPr/>
          </p:nvSpPr>
          <p:spPr>
            <a:xfrm>
              <a:off x="2123728" y="5445224"/>
              <a:ext cx="180020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latin typeface="Century Gothic" pitchFamily="34" charset="0"/>
                  <a:cs typeface="Helvetica"/>
                </a:rPr>
                <a:t>        </a:t>
              </a:r>
              <a:r>
                <a:rPr lang="en-US" sz="1200" b="1" dirty="0" smtClean="0">
                  <a:latin typeface="Century Gothic" pitchFamily="34" charset="0"/>
                  <a:cs typeface="Helvetica"/>
                </a:rPr>
                <a:t> </a:t>
              </a:r>
              <a:r>
                <a:rPr lang="el-GR" sz="1200" b="1" dirty="0" smtClean="0">
                  <a:latin typeface="Century Gothic" pitchFamily="34" charset="0"/>
                  <a:cs typeface="Helvetica"/>
                </a:rPr>
                <a:t>  </a:t>
              </a:r>
              <a:r>
                <a:rPr lang="el-GR" sz="1300" b="1" dirty="0" smtClean="0">
                  <a:latin typeface="Century Gothic" pitchFamily="34" charset="0"/>
                  <a:cs typeface="Helvetica"/>
                </a:rPr>
                <a:t>Ταμείο </a:t>
              </a:r>
            </a:p>
            <a:p>
              <a:pPr algn="ctr"/>
              <a:r>
                <a:rPr lang="en-US" sz="1200" b="1" dirty="0" smtClean="0">
                  <a:latin typeface="Century Gothic" pitchFamily="34" charset="0"/>
                  <a:cs typeface="Helvetica"/>
                </a:rPr>
                <a:t>  </a:t>
              </a:r>
              <a:r>
                <a:rPr lang="el-GR" sz="1200" b="1" dirty="0" smtClean="0">
                  <a:latin typeface="Century Gothic" pitchFamily="34" charset="0"/>
                  <a:cs typeface="Helvetica"/>
                </a:rPr>
                <a:t>«Καινοτομίας»</a:t>
              </a:r>
              <a:r>
                <a:rPr lang="en-US" sz="1200" b="1" dirty="0" smtClean="0">
                  <a:latin typeface="Century Gothic" pitchFamily="34" charset="0"/>
                  <a:cs typeface="Helvetica"/>
                </a:rPr>
                <a:t>  </a:t>
              </a:r>
              <a:r>
                <a:rPr lang="el-GR" sz="11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Κεφάλαια </a:t>
              </a:r>
            </a:p>
            <a:p>
              <a:pPr algn="ctr"/>
              <a:r>
                <a:rPr lang="el-GR" sz="11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Σποράς </a:t>
              </a:r>
              <a:r>
                <a:rPr lang="en-US" sz="11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&amp; </a:t>
              </a:r>
              <a:endParaRPr lang="el-GR" sz="1100" b="1" dirty="0" smtClean="0">
                <a:solidFill>
                  <a:srgbClr val="C00000"/>
                </a:solidFill>
                <a:latin typeface="Century Gothic" pitchFamily="34" charset="0"/>
                <a:cs typeface="Helvetica"/>
              </a:endParaRPr>
            </a:p>
            <a:p>
              <a:pPr algn="ctr"/>
              <a:r>
                <a:rPr lang="el-GR" sz="11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Συμμετοχές</a:t>
              </a:r>
              <a:endParaRPr lang="en-US" sz="1100" b="1" dirty="0" smtClean="0">
                <a:solidFill>
                  <a:srgbClr val="C00000"/>
                </a:solidFill>
                <a:latin typeface="Century Gothic" pitchFamily="34" charset="0"/>
                <a:cs typeface="Helvetica"/>
              </a:endParaRPr>
            </a:p>
            <a:p>
              <a:pPr algn="ctr"/>
              <a:r>
                <a:rPr lang="en-US" sz="1100" b="1" dirty="0" smtClean="0">
                  <a:latin typeface="Century Gothic" pitchFamily="34" charset="0"/>
                  <a:cs typeface="Helvetica"/>
                </a:rPr>
                <a:t>(</a:t>
              </a:r>
              <a:r>
                <a:rPr lang="el-GR" sz="1100" b="1" dirty="0" smtClean="0">
                  <a:latin typeface="Century Gothic" pitchFamily="34" charset="0"/>
                  <a:cs typeface="Helvetica"/>
                </a:rPr>
                <a:t>ΕΣΠΑ</a:t>
              </a:r>
              <a:r>
                <a:rPr lang="en-US" sz="1100" b="1" dirty="0" smtClean="0">
                  <a:latin typeface="Century Gothic" pitchFamily="34" charset="0"/>
                  <a:cs typeface="Helvetica"/>
                </a:rPr>
                <a:t>, EIF</a:t>
              </a:r>
              <a:r>
                <a:rPr lang="el-GR" sz="1100" b="1" dirty="0" smtClean="0">
                  <a:latin typeface="Century Gothic" pitchFamily="34" charset="0"/>
                  <a:cs typeface="Helvetica"/>
                </a:rPr>
                <a:t>)</a:t>
              </a:r>
            </a:p>
          </p:txBody>
        </p:sp>
        <p:sp>
          <p:nvSpPr>
            <p:cNvPr id="32" name="31 - Βέλος προς τα επάνω"/>
            <p:cNvSpPr/>
            <p:nvPr/>
          </p:nvSpPr>
          <p:spPr>
            <a:xfrm>
              <a:off x="2555776" y="4437112"/>
              <a:ext cx="576064" cy="1080120"/>
            </a:xfrm>
            <a:prstGeom prst="upArrow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/>
            </a:p>
          </p:txBody>
        </p:sp>
        <p:sp>
          <p:nvSpPr>
            <p:cNvPr id="47" name="Rectangle 11"/>
            <p:cNvSpPr/>
            <p:nvPr/>
          </p:nvSpPr>
          <p:spPr>
            <a:xfrm rot="16200000">
              <a:off x="2343031" y="4995609"/>
              <a:ext cx="100811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>
                  <a:latin typeface="Century Gothic" pitchFamily="34" charset="0"/>
                  <a:cs typeface="Helvetica"/>
                </a:rPr>
                <a:t> 80 </a:t>
              </a:r>
              <a:r>
                <a:rPr lang="el-GR" sz="1600" b="1" dirty="0" smtClean="0">
                  <a:latin typeface="Century Gothic" pitchFamily="34" charset="0"/>
                  <a:cs typeface="Helvetica"/>
                </a:rPr>
                <a:t>εκ. € </a:t>
              </a:r>
              <a:endParaRPr lang="el-GR" sz="1600" b="1" dirty="0">
                <a:latin typeface="Century Gothic" pitchFamily="34" charset="0"/>
                <a:cs typeface="Helvetica"/>
              </a:endParaRPr>
            </a:p>
          </p:txBody>
        </p:sp>
      </p:grpSp>
      <p:grpSp>
        <p:nvGrpSpPr>
          <p:cNvPr id="12" name="63 - Ομάδα"/>
          <p:cNvGrpSpPr/>
          <p:nvPr/>
        </p:nvGrpSpPr>
        <p:grpSpPr>
          <a:xfrm>
            <a:off x="1907704" y="1484784"/>
            <a:ext cx="1584176" cy="2880321"/>
            <a:chOff x="2052301" y="1406376"/>
            <a:chExt cx="1287439" cy="2889923"/>
          </a:xfrm>
          <a:solidFill>
            <a:srgbClr val="FF9966"/>
          </a:solidFill>
        </p:grpSpPr>
        <p:sp>
          <p:nvSpPr>
            <p:cNvPr id="16" name="Rectangle 12"/>
            <p:cNvSpPr/>
            <p:nvPr/>
          </p:nvSpPr>
          <p:spPr>
            <a:xfrm rot="16200000">
              <a:off x="1251060" y="2207618"/>
              <a:ext cx="2889922" cy="128743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>
                <a:latin typeface="Century Gothic" pitchFamily="34" charset="0"/>
                <a:cs typeface="Helvetica"/>
              </a:endParaRPr>
            </a:p>
            <a:p>
              <a:pPr algn="ctr"/>
              <a:endParaRPr lang="en-US" b="1" dirty="0" smtClean="0">
                <a:latin typeface="Century Gothic" pitchFamily="34" charset="0"/>
                <a:cs typeface="Helvetica"/>
              </a:endParaRPr>
            </a:p>
            <a:p>
              <a:pPr algn="ctr"/>
              <a:r>
                <a:rPr lang="el-GR" b="1" dirty="0" smtClean="0">
                  <a:latin typeface="Century Gothic" pitchFamily="34" charset="0"/>
                  <a:cs typeface="Helvetica"/>
                </a:rPr>
                <a:t>   Παράθυρο Καινοτομίας</a:t>
              </a:r>
              <a:endParaRPr lang="en-US" b="1" dirty="0" smtClean="0">
                <a:latin typeface="Century Gothic" pitchFamily="34" charset="0"/>
                <a:cs typeface="Helvetica"/>
              </a:endParaRPr>
            </a:p>
            <a:p>
              <a:pPr algn="ctr"/>
              <a:endParaRPr lang="el-GR" b="1" dirty="0" smtClean="0">
                <a:latin typeface="Century Gothic" pitchFamily="34" charset="0"/>
                <a:cs typeface="Helvetica"/>
              </a:endParaRPr>
            </a:p>
          </p:txBody>
        </p:sp>
        <p:cxnSp>
          <p:nvCxnSpPr>
            <p:cNvPr id="52" name="51 - Ευθεία γραμμή σύνδεσης"/>
            <p:cNvCxnSpPr/>
            <p:nvPr/>
          </p:nvCxnSpPr>
          <p:spPr>
            <a:xfrm>
              <a:off x="3220994" y="1406376"/>
              <a:ext cx="12790" cy="2882077"/>
            </a:xfrm>
            <a:prstGeom prst="line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65 - Ομάδα"/>
          <p:cNvGrpSpPr/>
          <p:nvPr/>
        </p:nvGrpSpPr>
        <p:grpSpPr>
          <a:xfrm>
            <a:off x="164125" y="692128"/>
            <a:ext cx="8080283" cy="4032448"/>
            <a:chOff x="164125" y="620688"/>
            <a:chExt cx="8080283" cy="4032448"/>
          </a:xfrm>
        </p:grpSpPr>
        <p:sp>
          <p:nvSpPr>
            <p:cNvPr id="53" name="Rectangle 11"/>
            <p:cNvSpPr/>
            <p:nvPr/>
          </p:nvSpPr>
          <p:spPr>
            <a:xfrm rot="16200000">
              <a:off x="-1256001" y="2544868"/>
              <a:ext cx="3240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000" b="1" dirty="0" smtClean="0">
                  <a:latin typeface="Century Gothic" pitchFamily="34" charset="0"/>
                  <a:cs typeface="Helvetica"/>
                </a:rPr>
                <a:t>Αβεβαιότητα </a:t>
              </a:r>
              <a:r>
                <a:rPr lang="en-US" sz="2000" b="1" dirty="0" smtClean="0">
                  <a:latin typeface="Century Gothic" pitchFamily="34" charset="0"/>
                  <a:cs typeface="Helvetica"/>
                </a:rPr>
                <a:t>/</a:t>
              </a:r>
              <a:r>
                <a:rPr lang="el-GR" sz="2000" b="1" dirty="0" smtClean="0">
                  <a:latin typeface="Century Gothic" pitchFamily="34" charset="0"/>
                  <a:cs typeface="Helvetica"/>
                </a:rPr>
                <a:t>Κίνδυνος</a:t>
              </a:r>
              <a:endParaRPr lang="el-GR" sz="2000" b="1" dirty="0">
                <a:latin typeface="Century Gothic" pitchFamily="34" charset="0"/>
                <a:cs typeface="Helvetica"/>
              </a:endParaRPr>
            </a:p>
          </p:txBody>
        </p:sp>
        <p:cxnSp>
          <p:nvCxnSpPr>
            <p:cNvPr id="9" name="8 - Ευθύγραμμο βέλος σύνδεσης"/>
            <p:cNvCxnSpPr/>
            <p:nvPr/>
          </p:nvCxnSpPr>
          <p:spPr>
            <a:xfrm flipV="1">
              <a:off x="611560" y="620688"/>
              <a:ext cx="0" cy="40324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8"/>
            <p:cNvSpPr/>
            <p:nvPr/>
          </p:nvSpPr>
          <p:spPr>
            <a:xfrm>
              <a:off x="7236296" y="4293096"/>
              <a:ext cx="10081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b="1" dirty="0" smtClean="0">
                  <a:latin typeface="Century Gothic" pitchFamily="34" charset="0"/>
                  <a:cs typeface="Helvetica"/>
                </a:rPr>
                <a:t>Χρόνος</a:t>
              </a:r>
              <a:endParaRPr lang="el-GR" sz="2800" b="1" dirty="0">
                <a:latin typeface="Century Gothic" pitchFamily="34" charset="0"/>
                <a:cs typeface="Helvetica"/>
              </a:endParaRPr>
            </a:p>
          </p:txBody>
        </p:sp>
      </p:grpSp>
      <p:sp>
        <p:nvSpPr>
          <p:cNvPr id="50" name="Rectangle 15"/>
          <p:cNvSpPr/>
          <p:nvPr/>
        </p:nvSpPr>
        <p:spPr>
          <a:xfrm rot="503640">
            <a:off x="5876622" y="3504384"/>
            <a:ext cx="303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Δημόσια Χρηματοδότηση</a:t>
            </a:r>
            <a:endParaRPr lang="el-GR" sz="16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Helvetica"/>
            </a:endParaRPr>
          </a:p>
        </p:txBody>
      </p:sp>
      <p:sp>
        <p:nvSpPr>
          <p:cNvPr id="51" name="Rectangle 14"/>
          <p:cNvSpPr/>
          <p:nvPr/>
        </p:nvSpPr>
        <p:spPr>
          <a:xfrm rot="21058541">
            <a:off x="5949683" y="1338341"/>
            <a:ext cx="2750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Helvetica"/>
              </a:rPr>
              <a:t>Ιδιωτική Επένδυση</a:t>
            </a:r>
            <a:endParaRPr lang="el-GR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Helvetica"/>
            </a:endParaRPr>
          </a:p>
        </p:txBody>
      </p:sp>
      <p:grpSp>
        <p:nvGrpSpPr>
          <p:cNvPr id="14" name="73 - Ομάδα"/>
          <p:cNvGrpSpPr/>
          <p:nvPr/>
        </p:nvGrpSpPr>
        <p:grpSpPr>
          <a:xfrm>
            <a:off x="1619672" y="1483648"/>
            <a:ext cx="504056" cy="2592288"/>
            <a:chOff x="1547664" y="1772816"/>
            <a:chExt cx="504056" cy="1944216"/>
          </a:xfrm>
        </p:grpSpPr>
        <p:cxnSp>
          <p:nvCxnSpPr>
            <p:cNvPr id="68" name="67 - Ευθύγραμμο βέλος σύνδεσης"/>
            <p:cNvCxnSpPr/>
            <p:nvPr/>
          </p:nvCxnSpPr>
          <p:spPr>
            <a:xfrm>
              <a:off x="1547664" y="1772816"/>
              <a:ext cx="504056" cy="0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71 - Ευθύγραμμο βέλος σύνδεσης"/>
            <p:cNvCxnSpPr/>
            <p:nvPr/>
          </p:nvCxnSpPr>
          <p:spPr>
            <a:xfrm>
              <a:off x="1547664" y="2780928"/>
              <a:ext cx="504056" cy="0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3" name="72 - Ευθύγραμμο βέλος σύνδεσης"/>
            <p:cNvCxnSpPr/>
            <p:nvPr/>
          </p:nvCxnSpPr>
          <p:spPr>
            <a:xfrm>
              <a:off x="1547664" y="3717032"/>
              <a:ext cx="504056" cy="0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7" name="53 - Ομάδα"/>
          <p:cNvGrpSpPr/>
          <p:nvPr/>
        </p:nvGrpSpPr>
        <p:grpSpPr>
          <a:xfrm>
            <a:off x="989996" y="4554766"/>
            <a:ext cx="1440160" cy="2054552"/>
            <a:chOff x="971600" y="4653136"/>
            <a:chExt cx="1440160" cy="2054552"/>
          </a:xfrm>
        </p:grpSpPr>
        <p:sp>
          <p:nvSpPr>
            <p:cNvPr id="45" name="44 - Βέλος προς τα επάνω"/>
            <p:cNvSpPr/>
            <p:nvPr/>
          </p:nvSpPr>
          <p:spPr>
            <a:xfrm>
              <a:off x="1547664" y="4653136"/>
              <a:ext cx="773692" cy="1368152"/>
            </a:xfrm>
            <a:prstGeom prst="upArrow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dirty="0"/>
            </a:p>
          </p:txBody>
        </p:sp>
        <p:sp>
          <p:nvSpPr>
            <p:cNvPr id="46" name="45 - TextBox"/>
            <p:cNvSpPr txBox="1"/>
            <p:nvPr/>
          </p:nvSpPr>
          <p:spPr>
            <a:xfrm>
              <a:off x="971600" y="5661248"/>
              <a:ext cx="144016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latin typeface="Century Gothic" pitchFamily="34" charset="0"/>
                  <a:cs typeface="Helvetica"/>
                </a:rPr>
                <a:t>         </a:t>
              </a:r>
              <a:endParaRPr lang="en-US" sz="1200" b="1" dirty="0" smtClean="0">
                <a:latin typeface="Century Gothic" pitchFamily="34" charset="0"/>
                <a:cs typeface="Helvetica"/>
              </a:endParaRPr>
            </a:p>
            <a:p>
              <a:endParaRPr lang="en-US" sz="1200" b="1" dirty="0" smtClean="0">
                <a:latin typeface="Century Gothic" pitchFamily="34" charset="0"/>
                <a:cs typeface="Helvetica"/>
              </a:endParaRPr>
            </a:p>
            <a:p>
              <a:r>
                <a:rPr lang="en-US" sz="1300" b="1" dirty="0" smtClean="0">
                  <a:latin typeface="Century Gothic" pitchFamily="34" charset="0"/>
                  <a:cs typeface="Helvetica"/>
                </a:rPr>
                <a:t>        </a:t>
              </a:r>
              <a:r>
                <a:rPr lang="el-GR" sz="1300" b="1" dirty="0" smtClean="0">
                  <a:latin typeface="Century Gothic" pitchFamily="34" charset="0"/>
                  <a:cs typeface="Helvetica"/>
                </a:rPr>
                <a:t>    </a:t>
              </a:r>
              <a:r>
                <a:rPr lang="en-US" sz="1300" b="1" dirty="0" smtClean="0">
                  <a:latin typeface="Century Gothic" pitchFamily="34" charset="0"/>
                  <a:cs typeface="Helvetica"/>
                </a:rPr>
                <a:t> </a:t>
              </a:r>
              <a:r>
                <a:rPr lang="el-GR" sz="1300" b="1" dirty="0" smtClean="0">
                  <a:latin typeface="Century Gothic" pitchFamily="34" charset="0"/>
                  <a:cs typeface="Helvetica"/>
                </a:rPr>
                <a:t>ΓΓΕΤ</a:t>
              </a:r>
            </a:p>
            <a:p>
              <a:pPr algn="ctr"/>
              <a:r>
                <a:rPr lang="el-GR" sz="12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      </a:t>
              </a:r>
              <a:r>
                <a:rPr lang="el-GR" sz="11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Επιχορηγήσεις</a:t>
              </a:r>
            </a:p>
            <a:p>
              <a:pPr algn="ctr"/>
              <a:r>
                <a:rPr lang="el-GR" sz="1100" b="1" dirty="0" smtClean="0">
                  <a:latin typeface="Century Gothic" pitchFamily="34" charset="0"/>
                  <a:cs typeface="Helvetica"/>
                </a:rPr>
                <a:t>     (ΕΣΠΑ)  </a:t>
              </a:r>
            </a:p>
          </p:txBody>
        </p:sp>
        <p:sp>
          <p:nvSpPr>
            <p:cNvPr id="48" name="Rectangle 11"/>
            <p:cNvSpPr/>
            <p:nvPr/>
          </p:nvSpPr>
          <p:spPr>
            <a:xfrm rot="16200000">
              <a:off x="1387025" y="5247637"/>
              <a:ext cx="10801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>
                  <a:latin typeface="Century Gothic" pitchFamily="34" charset="0"/>
                  <a:cs typeface="Helvetica"/>
                </a:rPr>
                <a:t>1</a:t>
              </a:r>
              <a:r>
                <a:rPr lang="el-GR" sz="1600" b="1" dirty="0" smtClean="0">
                  <a:latin typeface="Century Gothic" pitchFamily="34" charset="0"/>
                  <a:cs typeface="Helvetica"/>
                </a:rPr>
                <a:t>,2</a:t>
              </a:r>
              <a:r>
                <a:rPr lang="en-US" sz="1600" b="1" dirty="0" smtClean="0">
                  <a:latin typeface="Century Gothic" pitchFamily="34" charset="0"/>
                  <a:cs typeface="Helvetica"/>
                </a:rPr>
                <a:t> </a:t>
              </a:r>
              <a:r>
                <a:rPr lang="el-GR" sz="1600" b="1" dirty="0" smtClean="0">
                  <a:latin typeface="Century Gothic" pitchFamily="34" charset="0"/>
                  <a:cs typeface="Helvetica"/>
                </a:rPr>
                <a:t> </a:t>
              </a:r>
              <a:r>
                <a:rPr lang="el-GR" sz="1600" b="1" dirty="0" err="1" smtClean="0">
                  <a:latin typeface="Century Gothic" pitchFamily="34" charset="0"/>
                  <a:cs typeface="Helvetica"/>
                </a:rPr>
                <a:t>δισ.€</a:t>
              </a:r>
              <a:endParaRPr lang="el-GR" sz="1600" b="1" dirty="0">
                <a:latin typeface="Century Gothic" pitchFamily="34" charset="0"/>
                <a:cs typeface="Helvetica"/>
              </a:endParaRPr>
            </a:p>
          </p:txBody>
        </p:sp>
      </p:grpSp>
      <p:grpSp>
        <p:nvGrpSpPr>
          <p:cNvPr id="18" name="62 - Ομάδα"/>
          <p:cNvGrpSpPr/>
          <p:nvPr/>
        </p:nvGrpSpPr>
        <p:grpSpPr>
          <a:xfrm>
            <a:off x="3491880" y="1816248"/>
            <a:ext cx="1368152" cy="2548856"/>
            <a:chOff x="1043609" y="1268760"/>
            <a:chExt cx="1368152" cy="3024336"/>
          </a:xfrm>
        </p:grpSpPr>
        <p:grpSp>
          <p:nvGrpSpPr>
            <p:cNvPr id="19" name="48 - Ομάδα"/>
            <p:cNvGrpSpPr/>
            <p:nvPr/>
          </p:nvGrpSpPr>
          <p:grpSpPr>
            <a:xfrm>
              <a:off x="1043609" y="1268760"/>
              <a:ext cx="1368152" cy="3024336"/>
              <a:chOff x="1043609" y="1268760"/>
              <a:chExt cx="1368152" cy="3024336"/>
            </a:xfrm>
          </p:grpSpPr>
          <p:sp>
            <p:nvSpPr>
              <p:cNvPr id="74" name="73 - Ορθογώνιο"/>
              <p:cNvSpPr/>
              <p:nvPr/>
            </p:nvSpPr>
            <p:spPr>
              <a:xfrm>
                <a:off x="1043609" y="1268760"/>
                <a:ext cx="1368152" cy="302433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noFill/>
                <a:prstDash val="soli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 </a:t>
                </a:r>
                <a:endParaRPr lang="el-GR" dirty="0"/>
              </a:p>
            </p:txBody>
          </p:sp>
          <p:sp>
            <p:nvSpPr>
              <p:cNvPr id="75" name="Rectangle 11"/>
              <p:cNvSpPr/>
              <p:nvPr/>
            </p:nvSpPr>
            <p:spPr>
              <a:xfrm rot="16200000">
                <a:off x="540997" y="2851494"/>
                <a:ext cx="22386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b="1" dirty="0" smtClean="0">
                    <a:latin typeface="Century Gothic" pitchFamily="34" charset="0"/>
                    <a:cs typeface="Helvetica"/>
                  </a:rPr>
                  <a:t>  Πρώιμο Στάδιο</a:t>
                </a:r>
                <a:endParaRPr lang="el-GR" b="1" dirty="0">
                  <a:latin typeface="Century Gothic" pitchFamily="34" charset="0"/>
                  <a:cs typeface="Helvetica"/>
                </a:endParaRPr>
              </a:p>
            </p:txBody>
          </p:sp>
        </p:grpSp>
        <p:cxnSp>
          <p:nvCxnSpPr>
            <p:cNvPr id="71" name="70 - Ευθεία γραμμή σύνδεσης"/>
            <p:cNvCxnSpPr/>
            <p:nvPr/>
          </p:nvCxnSpPr>
          <p:spPr>
            <a:xfrm>
              <a:off x="2339753" y="1268760"/>
              <a:ext cx="0" cy="3024336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62 - Ομάδα"/>
          <p:cNvGrpSpPr/>
          <p:nvPr/>
        </p:nvGrpSpPr>
        <p:grpSpPr>
          <a:xfrm>
            <a:off x="4860032" y="2204864"/>
            <a:ext cx="1296144" cy="2217390"/>
            <a:chOff x="349246" y="1313249"/>
            <a:chExt cx="1573890" cy="2979847"/>
          </a:xfrm>
          <a:solidFill>
            <a:srgbClr val="FFFF99"/>
          </a:solidFill>
        </p:grpSpPr>
        <p:grpSp>
          <p:nvGrpSpPr>
            <p:cNvPr id="21" name="48 - Ομάδα"/>
            <p:cNvGrpSpPr/>
            <p:nvPr/>
          </p:nvGrpSpPr>
          <p:grpSpPr>
            <a:xfrm>
              <a:off x="349246" y="1313249"/>
              <a:ext cx="1548137" cy="2911111"/>
              <a:chOff x="349246" y="1313249"/>
              <a:chExt cx="1548137" cy="2911111"/>
            </a:xfrm>
            <a:grpFill/>
          </p:grpSpPr>
          <p:sp>
            <p:nvSpPr>
              <p:cNvPr id="81" name="80 - Ορθογώνιο"/>
              <p:cNvSpPr/>
              <p:nvPr/>
            </p:nvSpPr>
            <p:spPr>
              <a:xfrm>
                <a:off x="349246" y="1313249"/>
                <a:ext cx="1548137" cy="2911111"/>
              </a:xfrm>
              <a:prstGeom prst="rect">
                <a:avLst/>
              </a:prstGeom>
              <a:grpFill/>
              <a:ln w="28575">
                <a:noFill/>
                <a:prstDash val="soli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 </a:t>
                </a:r>
                <a:endParaRPr lang="el-GR" dirty="0"/>
              </a:p>
            </p:txBody>
          </p:sp>
          <p:sp>
            <p:nvSpPr>
              <p:cNvPr id="82" name="Rectangle 11"/>
              <p:cNvSpPr/>
              <p:nvPr/>
            </p:nvSpPr>
            <p:spPr>
              <a:xfrm rot="16200000">
                <a:off x="-56515" y="2561530"/>
                <a:ext cx="2484137" cy="4484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b="1" dirty="0" smtClean="0">
                    <a:latin typeface="Century Gothic" pitchFamily="34" charset="0"/>
                    <a:cs typeface="Helvetica"/>
                  </a:rPr>
                  <a:t>Μεγέθυνση</a:t>
                </a:r>
                <a:endParaRPr lang="el-GR" b="1" dirty="0">
                  <a:latin typeface="Century Gothic" pitchFamily="34" charset="0"/>
                  <a:cs typeface="Helvetica"/>
                </a:endParaRPr>
              </a:p>
            </p:txBody>
          </p:sp>
        </p:grpSp>
        <p:cxnSp>
          <p:nvCxnSpPr>
            <p:cNvPr id="80" name="79 - Ευθεία γραμμή σύνδεσης"/>
            <p:cNvCxnSpPr/>
            <p:nvPr/>
          </p:nvCxnSpPr>
          <p:spPr>
            <a:xfrm>
              <a:off x="1923136" y="1337494"/>
              <a:ext cx="0" cy="2955602"/>
            </a:xfrm>
            <a:prstGeom prst="line">
              <a:avLst/>
            </a:prstGeom>
            <a:grpFill/>
            <a:ln w="381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58 - Ομάδα"/>
          <p:cNvGrpSpPr/>
          <p:nvPr/>
        </p:nvGrpSpPr>
        <p:grpSpPr>
          <a:xfrm>
            <a:off x="3491880" y="4653136"/>
            <a:ext cx="1800200" cy="2039162"/>
            <a:chOff x="683568" y="4509121"/>
            <a:chExt cx="1800200" cy="2039161"/>
          </a:xfrm>
        </p:grpSpPr>
        <p:sp>
          <p:nvSpPr>
            <p:cNvPr id="84" name="83 - Βέλος προς τα επάνω"/>
            <p:cNvSpPr/>
            <p:nvPr/>
          </p:nvSpPr>
          <p:spPr>
            <a:xfrm>
              <a:off x="899592" y="4509121"/>
              <a:ext cx="576064" cy="1080119"/>
            </a:xfrm>
            <a:prstGeom prst="up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dirty="0"/>
            </a:p>
          </p:txBody>
        </p:sp>
        <p:sp>
          <p:nvSpPr>
            <p:cNvPr id="85" name="84 - TextBox"/>
            <p:cNvSpPr txBox="1"/>
            <p:nvPr/>
          </p:nvSpPr>
          <p:spPr>
            <a:xfrm>
              <a:off x="683568" y="5517232"/>
              <a:ext cx="1800200" cy="1031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300" b="1" dirty="0" smtClean="0">
                  <a:latin typeface="Century Gothic" pitchFamily="34" charset="0"/>
                  <a:cs typeface="Helvetica"/>
                </a:rPr>
                <a:t>  </a:t>
              </a:r>
              <a:r>
                <a:rPr lang="en-US" sz="1300" b="1" dirty="0" smtClean="0">
                  <a:latin typeface="Century Gothic" pitchFamily="34" charset="0"/>
                  <a:cs typeface="Helvetica"/>
                </a:rPr>
                <a:t> </a:t>
              </a:r>
              <a:r>
                <a:rPr lang="el-GR" sz="1300" b="1" dirty="0" smtClean="0">
                  <a:latin typeface="Century Gothic" pitchFamily="34" charset="0"/>
                  <a:cs typeface="Helvetica"/>
                </a:rPr>
                <a:t>  Ταμείο </a:t>
              </a:r>
            </a:p>
            <a:p>
              <a:r>
                <a:rPr lang="el-GR" sz="1200" b="1" dirty="0" smtClean="0">
                  <a:latin typeface="Century Gothic" pitchFamily="34" charset="0"/>
                  <a:cs typeface="Helvetica"/>
                </a:rPr>
                <a:t>«Πρώιμου σταδίου»</a:t>
              </a:r>
              <a:endParaRPr lang="en-US" sz="1200" b="1" dirty="0" smtClean="0">
                <a:latin typeface="Century Gothic" pitchFamily="34" charset="0"/>
                <a:cs typeface="Helvetica"/>
              </a:endParaRPr>
            </a:p>
            <a:p>
              <a:r>
                <a:rPr lang="el-GR" sz="1200" b="1" dirty="0" smtClean="0">
                  <a:latin typeface="Century Gothic" pitchFamily="34" charset="0"/>
                  <a:cs typeface="Helvetica"/>
                </a:rPr>
                <a:t>  </a:t>
              </a:r>
              <a:r>
                <a:rPr lang="en-US" sz="1200" b="1" dirty="0" smtClean="0">
                  <a:latin typeface="Century Gothic" pitchFamily="34" charset="0"/>
                  <a:cs typeface="Helvetica"/>
                </a:rPr>
                <a:t> </a:t>
              </a:r>
              <a:r>
                <a:rPr lang="el-GR" sz="11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Συμμετοχές</a:t>
              </a:r>
              <a:endParaRPr lang="en-US" sz="1100" b="1" dirty="0" smtClean="0">
                <a:solidFill>
                  <a:srgbClr val="C00000"/>
                </a:solidFill>
                <a:latin typeface="Century Gothic" pitchFamily="34" charset="0"/>
                <a:cs typeface="Helvetica"/>
              </a:endParaRPr>
            </a:p>
            <a:p>
              <a:r>
                <a:rPr lang="en-US" sz="11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   </a:t>
              </a:r>
              <a:r>
                <a:rPr lang="el-GR" sz="11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 </a:t>
              </a:r>
              <a:r>
                <a:rPr lang="en-US" sz="1100" b="1" dirty="0" smtClean="0">
                  <a:latin typeface="Century Gothic" pitchFamily="34" charset="0"/>
                  <a:cs typeface="Helvetica"/>
                </a:rPr>
                <a:t>(</a:t>
              </a:r>
              <a:r>
                <a:rPr lang="el-GR" sz="1100" b="1" dirty="0" smtClean="0">
                  <a:latin typeface="Century Gothic" pitchFamily="34" charset="0"/>
                  <a:cs typeface="Helvetica"/>
                </a:rPr>
                <a:t>ΕΣΠΑ</a:t>
              </a:r>
              <a:r>
                <a:rPr lang="en-US" sz="1100" b="1" dirty="0" smtClean="0">
                  <a:latin typeface="Century Gothic" pitchFamily="34" charset="0"/>
                  <a:cs typeface="Helvetica"/>
                </a:rPr>
                <a:t>,EIF)</a:t>
              </a:r>
            </a:p>
            <a:p>
              <a:r>
                <a:rPr lang="en-US" sz="1200" b="1" dirty="0" smtClean="0">
                  <a:latin typeface="Century Gothic" pitchFamily="34" charset="0"/>
                  <a:cs typeface="Helvetica"/>
                </a:rPr>
                <a:t>   </a:t>
              </a:r>
              <a:endParaRPr lang="el-GR" sz="1300" b="1" dirty="0" smtClean="0">
                <a:latin typeface="Century Gothic" pitchFamily="34" charset="0"/>
                <a:cs typeface="Helvetica"/>
              </a:endParaRPr>
            </a:p>
          </p:txBody>
        </p:sp>
        <p:sp>
          <p:nvSpPr>
            <p:cNvPr id="86" name="Rectangle 11"/>
            <p:cNvSpPr/>
            <p:nvPr/>
          </p:nvSpPr>
          <p:spPr>
            <a:xfrm rot="16200000">
              <a:off x="629127" y="4923602"/>
              <a:ext cx="115212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>
                  <a:latin typeface="Century Gothic" pitchFamily="34" charset="0"/>
                  <a:cs typeface="Helvetica"/>
                </a:rPr>
                <a:t>100 </a:t>
              </a:r>
              <a:r>
                <a:rPr lang="el-GR" sz="1600" b="1" dirty="0" smtClean="0">
                  <a:latin typeface="Century Gothic" pitchFamily="34" charset="0"/>
                  <a:cs typeface="Helvetica"/>
                </a:rPr>
                <a:t>εκ. € </a:t>
              </a:r>
              <a:endParaRPr lang="el-GR" sz="1600" b="1" dirty="0">
                <a:latin typeface="Century Gothic" pitchFamily="34" charset="0"/>
                <a:cs typeface="Helvetica"/>
              </a:endParaRPr>
            </a:p>
          </p:txBody>
        </p:sp>
      </p:grpSp>
      <p:grpSp>
        <p:nvGrpSpPr>
          <p:cNvPr id="23" name="58 - Ομάδα"/>
          <p:cNvGrpSpPr/>
          <p:nvPr/>
        </p:nvGrpSpPr>
        <p:grpSpPr>
          <a:xfrm>
            <a:off x="4788024" y="4696568"/>
            <a:ext cx="1584176" cy="1869886"/>
            <a:chOff x="539552" y="4509121"/>
            <a:chExt cx="1584176" cy="1869885"/>
          </a:xfrm>
        </p:grpSpPr>
        <p:sp>
          <p:nvSpPr>
            <p:cNvPr id="88" name="87 - Βέλος προς τα επάνω"/>
            <p:cNvSpPr/>
            <p:nvPr/>
          </p:nvSpPr>
          <p:spPr>
            <a:xfrm>
              <a:off x="899592" y="4509121"/>
              <a:ext cx="576064" cy="1080119"/>
            </a:xfrm>
            <a:prstGeom prst="upArrow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sz="1000" dirty="0"/>
            </a:p>
          </p:txBody>
        </p:sp>
        <p:sp>
          <p:nvSpPr>
            <p:cNvPr id="89" name="88 - TextBox"/>
            <p:cNvSpPr txBox="1"/>
            <p:nvPr/>
          </p:nvSpPr>
          <p:spPr>
            <a:xfrm>
              <a:off x="539552" y="5517232"/>
              <a:ext cx="15841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latin typeface="Century Gothic" pitchFamily="34" charset="0"/>
                  <a:cs typeface="Helvetica"/>
                </a:rPr>
                <a:t>       </a:t>
              </a:r>
              <a:r>
                <a:rPr lang="en-US" sz="1200" b="1" dirty="0" smtClean="0">
                  <a:latin typeface="Century Gothic" pitchFamily="34" charset="0"/>
                  <a:cs typeface="Helvetica"/>
                </a:rPr>
                <a:t>  </a:t>
              </a:r>
              <a:r>
                <a:rPr lang="el-GR" sz="1300" b="1" dirty="0" smtClean="0">
                  <a:latin typeface="Century Gothic" pitchFamily="34" charset="0"/>
                  <a:cs typeface="Helvetica"/>
                </a:rPr>
                <a:t>Ταμείο    </a:t>
              </a:r>
            </a:p>
            <a:p>
              <a:r>
                <a:rPr lang="el-GR" sz="1300" b="1" dirty="0" smtClean="0">
                  <a:latin typeface="Century Gothic" pitchFamily="34" charset="0"/>
                  <a:cs typeface="Helvetica"/>
                </a:rPr>
                <a:t>     «</a:t>
              </a:r>
              <a:r>
                <a:rPr lang="el-GR" sz="1200" b="1" dirty="0" smtClean="0">
                  <a:latin typeface="Century Gothic" pitchFamily="34" charset="0"/>
                  <a:cs typeface="Helvetica"/>
                </a:rPr>
                <a:t>Ανάπτυξης</a:t>
              </a:r>
              <a:r>
                <a:rPr lang="el-GR" sz="1300" b="1" dirty="0" smtClean="0">
                  <a:latin typeface="Century Gothic" pitchFamily="34" charset="0"/>
                  <a:cs typeface="Helvetica"/>
                </a:rPr>
                <a:t>»</a:t>
              </a:r>
            </a:p>
            <a:p>
              <a:r>
                <a:rPr lang="en-US" sz="13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    </a:t>
              </a:r>
              <a:r>
                <a:rPr lang="el-GR" sz="13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 </a:t>
              </a:r>
              <a:r>
                <a:rPr lang="en-US" sz="13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 </a:t>
              </a:r>
              <a:r>
                <a:rPr lang="el-GR" sz="1100" b="1" dirty="0" smtClean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Συμμετοχές </a:t>
              </a:r>
            </a:p>
            <a:p>
              <a:r>
                <a:rPr lang="el-GR" sz="1100" b="1" dirty="0" smtClean="0">
                  <a:latin typeface="Century Gothic" pitchFamily="34" charset="0"/>
                  <a:cs typeface="Helvetica"/>
                </a:rPr>
                <a:t>   </a:t>
              </a:r>
              <a:r>
                <a:rPr lang="en-US" sz="1100" b="1" dirty="0" smtClean="0">
                  <a:latin typeface="Century Gothic" pitchFamily="34" charset="0"/>
                  <a:cs typeface="Helvetica"/>
                </a:rPr>
                <a:t> </a:t>
              </a:r>
              <a:r>
                <a:rPr lang="el-GR" sz="1100" b="1" dirty="0" smtClean="0">
                  <a:latin typeface="Century Gothic" pitchFamily="34" charset="0"/>
                  <a:cs typeface="Helvetica"/>
                </a:rPr>
                <a:t>   </a:t>
              </a:r>
              <a:r>
                <a:rPr lang="en-US" sz="1100" b="1" dirty="0" smtClean="0">
                  <a:latin typeface="Century Gothic" pitchFamily="34" charset="0"/>
                  <a:cs typeface="Helvetica"/>
                </a:rPr>
                <a:t> </a:t>
              </a:r>
              <a:r>
                <a:rPr lang="el-GR" sz="1100" b="1" dirty="0" smtClean="0">
                  <a:latin typeface="Century Gothic" pitchFamily="34" charset="0"/>
                  <a:cs typeface="Helvetica"/>
                </a:rPr>
                <a:t>(ΕΣΠΑ</a:t>
              </a:r>
              <a:r>
                <a:rPr lang="en-US" sz="1100" b="1" dirty="0" smtClean="0">
                  <a:latin typeface="Century Gothic" pitchFamily="34" charset="0"/>
                  <a:cs typeface="Helvetica"/>
                </a:rPr>
                <a:t>, </a:t>
              </a:r>
              <a:r>
                <a:rPr lang="el-GR" sz="1100" b="1" dirty="0" smtClean="0">
                  <a:latin typeface="Century Gothic" pitchFamily="34" charset="0"/>
                  <a:cs typeface="Helvetica"/>
                </a:rPr>
                <a:t>ΕΙ</a:t>
              </a:r>
              <a:r>
                <a:rPr lang="en-US" sz="1100" b="1" dirty="0" smtClean="0">
                  <a:latin typeface="Century Gothic" pitchFamily="34" charset="0"/>
                  <a:cs typeface="Helvetica"/>
                </a:rPr>
                <a:t>F</a:t>
              </a:r>
              <a:r>
                <a:rPr lang="el-GR" sz="1100" b="1" dirty="0" smtClean="0">
                  <a:latin typeface="Century Gothic" pitchFamily="34" charset="0"/>
                  <a:cs typeface="Helvetica"/>
                </a:rPr>
                <a:t>)  </a:t>
              </a:r>
            </a:p>
          </p:txBody>
        </p:sp>
        <p:sp>
          <p:nvSpPr>
            <p:cNvPr id="90" name="Rectangle 11"/>
            <p:cNvSpPr/>
            <p:nvPr/>
          </p:nvSpPr>
          <p:spPr>
            <a:xfrm rot="16200000">
              <a:off x="671991" y="4923602"/>
              <a:ext cx="100811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>
                  <a:latin typeface="Century Gothic" pitchFamily="34" charset="0"/>
                  <a:cs typeface="Helvetica"/>
                </a:rPr>
                <a:t>80 </a:t>
              </a:r>
              <a:r>
                <a:rPr lang="el-GR" sz="1600" b="1" dirty="0" smtClean="0">
                  <a:latin typeface="Century Gothic" pitchFamily="34" charset="0"/>
                  <a:cs typeface="Helvetica"/>
                </a:rPr>
                <a:t>εκ. €</a:t>
              </a:r>
              <a:endParaRPr lang="el-GR" sz="1600" b="1" dirty="0">
                <a:latin typeface="Century Gothic" pitchFamily="34" charset="0"/>
                <a:cs typeface="Helvetica"/>
              </a:endParaRPr>
            </a:p>
          </p:txBody>
        </p:sp>
      </p:grpSp>
      <p:pic>
        <p:nvPicPr>
          <p:cNvPr id="61" name="Picture 10" descr="C:\Users\Aris\Desktop\Untitled-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705634" cy="25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- Ελεύθερη σχεδίαση"/>
          <p:cNvSpPr/>
          <p:nvPr/>
        </p:nvSpPr>
        <p:spPr>
          <a:xfrm>
            <a:off x="1043608" y="1470496"/>
            <a:ext cx="7632848" cy="2520280"/>
          </a:xfrm>
          <a:custGeom>
            <a:avLst/>
            <a:gdLst>
              <a:gd name="connsiteX0" fmla="*/ 0 w 5857875"/>
              <a:gd name="connsiteY0" fmla="*/ 0 h 3200400"/>
              <a:gd name="connsiteX1" fmla="*/ 2228850 w 5857875"/>
              <a:gd name="connsiteY1" fmla="*/ 2181225 h 3200400"/>
              <a:gd name="connsiteX2" fmla="*/ 5857875 w 5857875"/>
              <a:gd name="connsiteY2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7875" h="3200400">
                <a:moveTo>
                  <a:pt x="0" y="0"/>
                </a:moveTo>
                <a:cubicBezTo>
                  <a:pt x="626269" y="823912"/>
                  <a:pt x="1252538" y="1647825"/>
                  <a:pt x="2228850" y="2181225"/>
                </a:cubicBezTo>
                <a:cubicBezTo>
                  <a:pt x="3205162" y="2714625"/>
                  <a:pt x="4531518" y="2957512"/>
                  <a:pt x="5857875" y="320040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63 - TextBox"/>
          <p:cNvSpPr txBox="1"/>
          <p:nvPr/>
        </p:nvSpPr>
        <p:spPr>
          <a:xfrm>
            <a:off x="1965424" y="533400"/>
            <a:ext cx="381642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--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Υπερταμείο Συμμετοχών-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-</a:t>
            </a:r>
            <a:endParaRPr lang="el-GR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Helvetica"/>
            </a:endParaRPr>
          </a:p>
        </p:txBody>
      </p:sp>
      <p:cxnSp>
        <p:nvCxnSpPr>
          <p:cNvPr id="66" name="65 - Ευθύγραμμο βέλος σύνδεσης"/>
          <p:cNvCxnSpPr/>
          <p:nvPr/>
        </p:nvCxnSpPr>
        <p:spPr>
          <a:xfrm>
            <a:off x="2513582" y="936287"/>
            <a:ext cx="0" cy="37646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- Ευθύγραμμο βέλος σύνδεσης"/>
          <p:cNvCxnSpPr/>
          <p:nvPr/>
        </p:nvCxnSpPr>
        <p:spPr>
          <a:xfrm>
            <a:off x="3811728" y="936287"/>
            <a:ext cx="0" cy="37646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- Ευθύγραμμο βέλος σύνδεσης"/>
          <p:cNvCxnSpPr/>
          <p:nvPr/>
        </p:nvCxnSpPr>
        <p:spPr>
          <a:xfrm>
            <a:off x="5104529" y="936287"/>
            <a:ext cx="0" cy="37646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28" grpId="0" animBg="1"/>
      <p:bldP spid="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395536" y="170080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Το </a:t>
            </a:r>
            <a:r>
              <a:rPr lang="el-GR" sz="2000" b="1" dirty="0" smtClean="0"/>
              <a:t>Ταμείο Επιχειρηματικών Συμμετοχών (</a:t>
            </a:r>
            <a:r>
              <a:rPr lang="el-GR" sz="2000" b="1" dirty="0" err="1" smtClean="0"/>
              <a:t>Equifund</a:t>
            </a:r>
            <a:r>
              <a:rPr lang="el-GR" sz="2000" b="1" dirty="0" smtClean="0"/>
              <a:t>)</a:t>
            </a:r>
            <a:r>
              <a:rPr lang="el-GR" sz="2000" dirty="0" smtClean="0"/>
              <a:t> αποτελεί μια επενδυτική πλατφόρμα με πολλαπλασιαστικό αντίκτυπο στην οικονομία και στην κοινωνία η οποία παρέχει τη δυνατότητα ανεύρεσης χρηματοδότησης μέσω συμμετοχών στα κεφάλαια των επιχειρήσεων. </a:t>
            </a:r>
            <a:endParaRPr lang="el-GR" sz="2000" dirty="0"/>
          </a:p>
        </p:txBody>
      </p:sp>
      <p:pic>
        <p:nvPicPr>
          <p:cNvPr id="10" name="9 - Εικόνα" descr="http://oi67.tinypic.com/30uea9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63977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179512" y="3205425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Ξεκινά τη λειτουργία </a:t>
            </a:r>
            <a:r>
              <a:rPr lang="el-GR" sz="2000" dirty="0" smtClean="0"/>
              <a:t>τ </a:t>
            </a:r>
            <a:r>
              <a:rPr lang="el-GR" sz="2000" dirty="0" smtClean="0"/>
              <a:t>με κεφάλαια </a:t>
            </a:r>
            <a:r>
              <a:rPr lang="el-GR" sz="2000" b="1" dirty="0" smtClean="0"/>
              <a:t>200 εκατ. ευρώ από ευρωπαϊκούς και εθνικούς πόρους και 60 εκατ. ευρώ από το Ευρωπαϊκό Ταμείο Επενδύσεων</a:t>
            </a:r>
            <a:r>
              <a:rPr lang="el-GR" sz="2000" dirty="0" smtClean="0"/>
              <a:t> (</a:t>
            </a:r>
            <a:r>
              <a:rPr lang="el-GR" sz="2000" dirty="0" err="1" smtClean="0"/>
              <a:t>European</a:t>
            </a:r>
            <a:r>
              <a:rPr lang="el-GR" sz="2000" dirty="0" smtClean="0"/>
              <a:t> </a:t>
            </a:r>
            <a:r>
              <a:rPr lang="el-GR" sz="2000" dirty="0" err="1" smtClean="0"/>
              <a:t>Investment</a:t>
            </a:r>
            <a:r>
              <a:rPr lang="el-GR" sz="2000" dirty="0" smtClean="0"/>
              <a:t> </a:t>
            </a:r>
            <a:r>
              <a:rPr lang="el-GR" sz="2000" dirty="0" err="1" smtClean="0"/>
              <a:t>Fund</a:t>
            </a:r>
            <a:r>
              <a:rPr lang="el-GR" sz="2000" dirty="0" smtClean="0"/>
              <a:t>/</a:t>
            </a:r>
            <a:r>
              <a:rPr lang="el-GR" sz="2000" dirty="0" err="1" smtClean="0"/>
              <a:t>EIF</a:t>
            </a:r>
            <a:r>
              <a:rPr lang="el-GR" sz="2000" dirty="0" smtClean="0"/>
              <a:t>).</a:t>
            </a:r>
            <a:endParaRPr lang="el-GR" sz="2000" dirty="0"/>
          </a:p>
        </p:txBody>
      </p:sp>
      <p:sp>
        <p:nvSpPr>
          <p:cNvPr id="12" name="11 - TextBox"/>
          <p:cNvSpPr txBox="1"/>
          <p:nvPr/>
        </p:nvSpPr>
        <p:spPr>
          <a:xfrm>
            <a:off x="611560" y="4327936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Θα υπάρξει μόχλευση πόρων από: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/>
              <a:t> Ευρωπαϊκούς ή Διεθνείς φορείς (π.χ. ΕΙΒ)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/>
              <a:t> Ιδιωτικές  επενδύσεις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/>
              <a:t> Περιφέρειες</a:t>
            </a:r>
          </a:p>
          <a:p>
            <a:r>
              <a:rPr lang="el-GR" sz="2000" b="1" dirty="0" smtClean="0">
                <a:solidFill>
                  <a:srgbClr val="FF0000"/>
                </a:solidFill>
              </a:rPr>
              <a:t>ΣΤΟΧΟΣ: 1 δις € να κατευθυνθεί σε Ελληνικές επιχειρήσεις 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179512" y="142729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Προβλέπεται ειδικό Παράθυρο Καινοτομίας με Ταμείο</a:t>
            </a:r>
            <a:r>
              <a:rPr lang="el-GR" sz="2400" dirty="0" smtClean="0"/>
              <a:t>/α</a:t>
            </a:r>
            <a:r>
              <a:rPr lang="el-GR" sz="2400" dirty="0" smtClean="0"/>
              <a:t> </a:t>
            </a:r>
            <a:r>
              <a:rPr lang="el-GR" sz="2400" dirty="0" smtClean="0"/>
              <a:t>Μεταφοράς Τεχνολογίας (</a:t>
            </a:r>
            <a:r>
              <a:rPr lang="el-GR" sz="2400" dirty="0" err="1" smtClean="0"/>
              <a:t>Technology</a:t>
            </a:r>
            <a:r>
              <a:rPr lang="el-GR" sz="2400" dirty="0" smtClean="0"/>
              <a:t> </a:t>
            </a:r>
            <a:r>
              <a:rPr lang="el-GR" sz="2400" dirty="0" err="1" smtClean="0"/>
              <a:t>Transfer</a:t>
            </a:r>
            <a:r>
              <a:rPr lang="el-GR" sz="2400" dirty="0" smtClean="0"/>
              <a:t> </a:t>
            </a:r>
            <a:r>
              <a:rPr lang="el-GR" sz="2400" dirty="0" err="1" smtClean="0"/>
              <a:t>Fund</a:t>
            </a:r>
            <a:r>
              <a:rPr lang="el-GR" sz="2400" dirty="0" smtClean="0"/>
              <a:t> </a:t>
            </a:r>
            <a:r>
              <a:rPr lang="el-GR" sz="2400" dirty="0" smtClean="0"/>
              <a:t>) </a:t>
            </a:r>
            <a:r>
              <a:rPr lang="el-GR" sz="2400" dirty="0" smtClean="0"/>
              <a:t>και </a:t>
            </a:r>
            <a:r>
              <a:rPr lang="el-GR" sz="2400" dirty="0" smtClean="0"/>
              <a:t>Επιτάχυνσης </a:t>
            </a:r>
            <a:r>
              <a:rPr lang="el-GR" sz="2400" dirty="0" smtClean="0"/>
              <a:t>(</a:t>
            </a:r>
            <a:r>
              <a:rPr lang="el-GR" sz="2400" dirty="0" err="1" smtClean="0"/>
              <a:t>Accelerator</a:t>
            </a:r>
            <a:r>
              <a:rPr lang="el-GR" sz="2400" dirty="0" smtClean="0"/>
              <a:t> </a:t>
            </a:r>
            <a:r>
              <a:rPr lang="el-GR" sz="2400" dirty="0" err="1" smtClean="0"/>
              <a:t>Fund</a:t>
            </a:r>
            <a:r>
              <a:rPr lang="el-GR" sz="2400" dirty="0" smtClean="0"/>
              <a:t>) με αρχικό Π/Υ </a:t>
            </a:r>
            <a:r>
              <a:rPr lang="en-US" sz="2400" dirty="0" smtClean="0"/>
              <a:t>8</a:t>
            </a:r>
            <a:r>
              <a:rPr lang="el-GR" sz="2400" dirty="0" smtClean="0"/>
              <a:t>0 εκ €.</a:t>
            </a:r>
          </a:p>
        </p:txBody>
      </p:sp>
      <p:pic>
        <p:nvPicPr>
          <p:cNvPr id="10" name="9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63977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13" y="2564904"/>
            <a:ext cx="8879031" cy="405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404389" y="548680"/>
            <a:ext cx="7976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Παράθυρο Καινοτομίας (</a:t>
            </a:r>
            <a:r>
              <a:rPr lang="en-US" sz="3200" b="1" dirty="0" smtClean="0">
                <a:solidFill>
                  <a:srgbClr val="FF0000"/>
                </a:solidFill>
              </a:rPr>
              <a:t>Innovation Window)</a:t>
            </a:r>
            <a:endParaRPr lang="el-GR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4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849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http://oi67.tinypic.com/30uea9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63977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251520" y="162880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 Το </a:t>
            </a:r>
            <a:r>
              <a:rPr lang="el-GR" sz="2000" b="1" dirty="0" smtClean="0">
                <a:solidFill>
                  <a:srgbClr val="FF0000"/>
                </a:solidFill>
              </a:rPr>
              <a:t>Ταμείο Επιτάχυνσης </a:t>
            </a:r>
            <a:r>
              <a:rPr lang="el-GR" sz="2000" dirty="0" smtClean="0"/>
              <a:t>θα </a:t>
            </a:r>
            <a:r>
              <a:rPr lang="el-GR" sz="2000" dirty="0" smtClean="0"/>
              <a:t>εστιάζει σε ομάδες</a:t>
            </a:r>
            <a:r>
              <a:rPr lang="el-GR" sz="2000" dirty="0" smtClean="0"/>
              <a:t>/ έργα ή/και νεοφυείς επιχειρήσεις (</a:t>
            </a:r>
            <a:r>
              <a:rPr lang="el-GR" sz="2000" dirty="0" err="1" smtClean="0"/>
              <a:t>start</a:t>
            </a:r>
            <a:r>
              <a:rPr lang="el-GR" sz="2000" dirty="0" smtClean="0"/>
              <a:t>-</a:t>
            </a:r>
            <a:r>
              <a:rPr lang="el-GR" sz="2000" dirty="0" err="1" smtClean="0"/>
              <a:t>ups</a:t>
            </a:r>
            <a:r>
              <a:rPr lang="el-GR" sz="2000" dirty="0" smtClean="0"/>
              <a:t>) οι οποίες συνδέονται με δομές στήριξης της επιχειρηματικότητας όπως θερμοκοιτίδες, Τεχνολογικά Πάρκα</a:t>
            </a:r>
            <a:r>
              <a:rPr lang="el-GR" sz="2000" dirty="0" smtClean="0"/>
              <a:t>, </a:t>
            </a:r>
            <a:r>
              <a:rPr lang="el-GR" sz="2000" dirty="0"/>
              <a:t>Δ</a:t>
            </a:r>
            <a:r>
              <a:rPr lang="el-GR" sz="2000" dirty="0" smtClean="0"/>
              <a:t>ομές </a:t>
            </a:r>
            <a:r>
              <a:rPr lang="el-GR" sz="2000" dirty="0" smtClean="0"/>
              <a:t>στα ΑΕΙ και στα </a:t>
            </a:r>
            <a:r>
              <a:rPr lang="el-GR" sz="2000" dirty="0" smtClean="0"/>
              <a:t>Ερευνητικά </a:t>
            </a:r>
            <a:r>
              <a:rPr lang="el-GR" sz="2000" dirty="0" smtClean="0"/>
              <a:t>Κέντρα </a:t>
            </a:r>
            <a:r>
              <a:rPr lang="el-GR" sz="2000" dirty="0" smtClean="0"/>
              <a:t>κ.α. </a:t>
            </a:r>
            <a:endParaRPr lang="el-GR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251521" y="3140968"/>
            <a:ext cx="8424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 Το </a:t>
            </a:r>
            <a:r>
              <a:rPr lang="el-GR" sz="2000" b="1" dirty="0" err="1" smtClean="0">
                <a:solidFill>
                  <a:srgbClr val="FF0000"/>
                </a:solidFill>
              </a:rPr>
              <a:t>TT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err="1" smtClean="0">
                <a:solidFill>
                  <a:srgbClr val="FF0000"/>
                </a:solidFill>
              </a:rPr>
              <a:t>Fund</a:t>
            </a:r>
            <a:r>
              <a:rPr lang="el-GR" sz="2000" dirty="0" smtClean="0"/>
              <a:t> θα στοχεύει έργα ή/και εταιρείες (</a:t>
            </a:r>
            <a:r>
              <a:rPr lang="el-GR" sz="2000" dirty="0" err="1" smtClean="0"/>
              <a:t>SMEs</a:t>
            </a:r>
            <a:r>
              <a:rPr lang="el-GR" sz="2000" dirty="0" smtClean="0"/>
              <a:t>) προερχόμενες από ΑΕΙ, Ερευνητικά κέντρα ή άλλους οργανισμούς με σημαντική ερευνητική δραστηριότητα.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251520" y="443711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Ο στόχος είναι η αξιοποίηση ερευνητικών αποτελεσμάτων που βρίσκονται σε σχετικό επίπεδο τεχνολογικής ετοιμότητας, η διαμόρφωση επιχειρηματικών σχεδίων και η εμπορική αξιοποίησή τους (ίδρυση </a:t>
            </a:r>
            <a:r>
              <a:rPr lang="el-GR" sz="2000" b="1" dirty="0" err="1" smtClean="0"/>
              <a:t>τεχνοβλαστών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spin</a:t>
            </a:r>
            <a:r>
              <a:rPr lang="el-GR" sz="2000" b="1" dirty="0" smtClean="0"/>
              <a:t>-</a:t>
            </a:r>
            <a:r>
              <a:rPr lang="el-GR" sz="2000" b="1" dirty="0" err="1" smtClean="0"/>
              <a:t>off</a:t>
            </a:r>
            <a:r>
              <a:rPr lang="el-GR" sz="2000" b="1" dirty="0" smtClean="0"/>
              <a:t>, </a:t>
            </a:r>
            <a:r>
              <a:rPr lang="el-GR" sz="2000" b="1" dirty="0" err="1" smtClean="0"/>
              <a:t>spin</a:t>
            </a:r>
            <a:r>
              <a:rPr lang="el-GR" sz="2000" b="1" dirty="0" smtClean="0"/>
              <a:t>-</a:t>
            </a:r>
            <a:r>
              <a:rPr lang="el-GR" sz="2000" b="1" dirty="0" err="1" smtClean="0"/>
              <a:t>out</a:t>
            </a:r>
            <a:r>
              <a:rPr lang="el-GR" sz="2000" b="1" dirty="0" smtClean="0"/>
              <a:t>, εκμετάλλευση δικαιωμάτων ευρεσιτεχνίας, αδειών, κ.α.) 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936104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>ΣΤΗΡΙΞΗ ΕΠΙΣΤΗΜΟΝΙΚΟΥ ΔΥΝΑΜΙΚΟΥ  ΜΕ ΔΡΑΣΕΙΣ ΕΤΑΚ ΣΤΟ </a:t>
            </a:r>
            <a:r>
              <a:rPr lang="el-GR" sz="3200" b="1" dirty="0" err="1" smtClean="0">
                <a:solidFill>
                  <a:srgbClr val="002060"/>
                </a:solidFill>
              </a:rPr>
              <a:t>ΕΠΑΝΕΚ</a:t>
            </a:r>
            <a:r>
              <a:rPr lang="el-GR" sz="3200" b="1" dirty="0" smtClean="0">
                <a:solidFill>
                  <a:srgbClr val="002060"/>
                </a:solidFill>
              </a:rPr>
              <a:t> – ΕΣΠΑ 2014-2020</a:t>
            </a:r>
            <a:endParaRPr lang="el-GR" sz="3200" b="1" dirty="0">
              <a:solidFill>
                <a:srgbClr val="002060"/>
              </a:solidFill>
            </a:endParaRPr>
          </a:p>
        </p:txBody>
      </p:sp>
      <p:pic>
        <p:nvPicPr>
          <p:cNvPr id="12" name="11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37312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58544" cy="936104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Δομές </a:t>
            </a:r>
            <a:r>
              <a:rPr lang="el-GR" sz="2400" b="1" dirty="0" smtClean="0">
                <a:solidFill>
                  <a:srgbClr val="002060"/>
                </a:solidFill>
              </a:rPr>
              <a:t>στήριξης </a:t>
            </a:r>
            <a:r>
              <a:rPr lang="el-GR" sz="2400" b="1" dirty="0">
                <a:solidFill>
                  <a:srgbClr val="002060"/>
                </a:solidFill>
              </a:rPr>
              <a:t>της Καινοτομίας και της Επιχειρηματικότητας στα ΑΕΙ και τα </a:t>
            </a:r>
            <a:r>
              <a:rPr lang="el-GR" sz="2400" b="1" dirty="0" smtClean="0">
                <a:solidFill>
                  <a:srgbClr val="002060"/>
                </a:solidFill>
              </a:rPr>
              <a:t>ΕΚ</a:t>
            </a:r>
            <a:endParaRPr lang="el-GR" sz="24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27280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6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58544" cy="936104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Δομές </a:t>
            </a:r>
            <a:r>
              <a:rPr lang="el-GR" sz="2400" b="1" dirty="0" smtClean="0">
                <a:solidFill>
                  <a:srgbClr val="002060"/>
                </a:solidFill>
              </a:rPr>
              <a:t>στήριξης </a:t>
            </a:r>
            <a:r>
              <a:rPr lang="el-GR" sz="2400" b="1" dirty="0">
                <a:solidFill>
                  <a:srgbClr val="002060"/>
                </a:solidFill>
              </a:rPr>
              <a:t>της Καινοτομίας και της Επιχειρηματικότητας στα ΑΕΙ και τα </a:t>
            </a:r>
            <a:r>
              <a:rPr lang="el-GR" sz="2400" b="1" dirty="0" smtClean="0">
                <a:solidFill>
                  <a:srgbClr val="002060"/>
                </a:solidFill>
              </a:rPr>
              <a:t>ΕΚ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46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/>
              <a:t>Ερευνητικοί φορείς (Πανεπιστήμια, ΤΕΙ και Ερευνητικά Κέντρα) υποβάλουν Σχέδια Δράσης από κοινού </a:t>
            </a:r>
            <a:r>
              <a:rPr lang="el-GR" b="1" dirty="0">
                <a:solidFill>
                  <a:srgbClr val="FF3300"/>
                </a:solidFill>
              </a:rPr>
              <a:t>σε συμπράξεις</a:t>
            </a:r>
            <a:r>
              <a:rPr lang="el-GR" b="1" dirty="0"/>
              <a:t>.</a:t>
            </a:r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276872"/>
            <a:ext cx="86548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b="1" dirty="0">
                <a:solidFill>
                  <a:srgbClr val="002060"/>
                </a:solidFill>
              </a:rPr>
              <a:t>ΣΤΟΧΟΙ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l-GR" b="1" dirty="0" smtClean="0"/>
              <a:t>  Αξιοποίηση </a:t>
            </a:r>
            <a:r>
              <a:rPr lang="el-GR" b="1" dirty="0"/>
              <a:t>του ερευνητικού έργου και της καινοτομίας που παράγεται στους Ερευνητικούς φορείς με προτεραιότητα:</a:t>
            </a:r>
            <a:endParaRPr lang="el-G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/>
              <a:t>  τον προσδιορισμό και την αξιολόγηση των αποτελεσμάτων της έρευνας που έχουν προοπτική αξιοποίησης</a:t>
            </a:r>
            <a:endParaRPr lang="el-G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/>
              <a:t>  την </a:t>
            </a:r>
            <a:r>
              <a:rPr lang="el-GR" dirty="0"/>
              <a:t>τεκμηρίωση και προστασία των ερευνητικών αποτελεσμάτων μέσα από διαδικασίες κατοχύρωσης της πνευματικής ιδιοκτησίας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/>
              <a:t>  την </a:t>
            </a:r>
            <a:r>
              <a:rPr lang="el-GR" dirty="0"/>
              <a:t>προώθηση και στήριξη των επιχειρηματικών σχημάτων που αναπτύσσονται.</a:t>
            </a:r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72514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b="1" dirty="0" smtClean="0"/>
              <a:t>Δικτύωση των Ερευνητικών Φορέων </a:t>
            </a:r>
            <a:r>
              <a:rPr lang="el-GR" dirty="0" smtClean="0"/>
              <a:t>με φορείς χρηματοδότησης και αξιοποίησης της έρευνας</a:t>
            </a:r>
          </a:p>
          <a:p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4469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b="1" dirty="0"/>
              <a:t>Ανάπτυξη συνεργασιών των Ερευνητικών φορέων με τον ιδιωτικό τομέα</a:t>
            </a:r>
            <a:r>
              <a:rPr lang="el-GR" dirty="0"/>
              <a:t> (μεταφορά τεχνολογίας προς τις επιχειρήσεις)</a:t>
            </a:r>
          </a:p>
        </p:txBody>
      </p:sp>
    </p:spTree>
    <p:extLst>
      <p:ext uri="{BB962C8B-B14F-4D97-AF65-F5344CB8AC3E}">
        <p14:creationId xmlns:p14="http://schemas.microsoft.com/office/powerpoint/2010/main" xmlns="" val="18514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/>
            </a:r>
            <a:br>
              <a:rPr lang="en-US" b="1" i="1" dirty="0">
                <a:solidFill>
                  <a:srgbClr val="002060"/>
                </a:solidFill>
              </a:rPr>
            </a:br>
            <a:r>
              <a:rPr lang="el-GR" b="1" dirty="0" smtClean="0">
                <a:solidFill>
                  <a:srgbClr val="002060"/>
                </a:solidFill>
              </a:rPr>
              <a:t>Πληροφορίες</a:t>
            </a:r>
            <a:r>
              <a:rPr lang="el-GR" b="1" i="1" dirty="0">
                <a:solidFill>
                  <a:srgbClr val="002060"/>
                </a:solidFill>
              </a:rPr>
              <a:t/>
            </a:r>
            <a:br>
              <a:rPr lang="el-GR" b="1" i="1" dirty="0">
                <a:solidFill>
                  <a:srgbClr val="002060"/>
                </a:solidFill>
              </a:rPr>
            </a:b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  <a:hlinkClick r:id="rId3"/>
            </a:endParaRPr>
          </a:p>
          <a:p>
            <a:pPr lvl="3"/>
            <a:r>
              <a:rPr lang="en-US" sz="2800" b="1" u="sng" dirty="0" smtClean="0">
                <a:solidFill>
                  <a:srgbClr val="002060"/>
                </a:solidFill>
                <a:hlinkClick r:id="rId4"/>
              </a:rPr>
              <a:t>www.gsrt.gr</a:t>
            </a:r>
          </a:p>
          <a:p>
            <a:pPr lvl="3"/>
            <a:r>
              <a:rPr lang="en-GB" sz="2800" b="1" u="sng" dirty="0" smtClean="0">
                <a:solidFill>
                  <a:srgbClr val="002060"/>
                </a:solidFill>
                <a:hlinkClick r:id="rId4"/>
              </a:rPr>
              <a:t>www.eyde-etak.gr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l-GR" sz="2800" dirty="0" smtClean="0">
              <a:solidFill>
                <a:srgbClr val="002060"/>
              </a:solidFill>
            </a:endParaRPr>
          </a:p>
          <a:p>
            <a:pPr lvl="3"/>
            <a:r>
              <a:rPr lang="en-US" sz="2800" b="1" u="sng" dirty="0" smtClean="0">
                <a:solidFill>
                  <a:srgbClr val="002060"/>
                </a:solidFill>
                <a:hlinkClick r:id="rId5"/>
              </a:rPr>
              <a:t>www.espa.gr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l-GR" sz="2800" dirty="0" smtClean="0">
              <a:solidFill>
                <a:srgbClr val="002060"/>
              </a:solidFill>
            </a:endParaRPr>
          </a:p>
          <a:p>
            <a:pPr lvl="3"/>
            <a:r>
              <a:rPr lang="en-US" sz="2800" b="1" u="sng" dirty="0" smtClean="0">
                <a:solidFill>
                  <a:srgbClr val="002060"/>
                </a:solidFill>
                <a:hlinkClick r:id="rId6"/>
              </a:rPr>
              <a:t>www.antagonistikotita.gr/epanek/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l-GR" sz="2800" dirty="0" smtClean="0">
              <a:solidFill>
                <a:srgbClr val="002060"/>
              </a:solidFill>
            </a:endParaRPr>
          </a:p>
          <a:p>
            <a:pPr lvl="3"/>
            <a:r>
              <a:rPr lang="en-US" sz="2800" b="1" u="sng" dirty="0" smtClean="0">
                <a:solidFill>
                  <a:srgbClr val="002060"/>
                </a:solidFill>
                <a:hlinkClick r:id="rId7"/>
              </a:rPr>
              <a:t>erevna.minedu.gov.gr/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l-GR" sz="28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900" b="1" dirty="0" smtClean="0">
                <a:solidFill>
                  <a:srgbClr val="C00000"/>
                </a:solidFill>
              </a:rPr>
              <a:t>					</a:t>
            </a:r>
          </a:p>
          <a:p>
            <a:pPr>
              <a:spcBef>
                <a:spcPts val="0"/>
              </a:spcBef>
              <a:buNone/>
            </a:pPr>
            <a:endParaRPr lang="en-US" sz="19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19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900" b="1" dirty="0" smtClean="0">
                <a:solidFill>
                  <a:srgbClr val="C00000"/>
                </a:solidFill>
              </a:rPr>
              <a:t>						</a:t>
            </a:r>
            <a:r>
              <a:rPr lang="el-GR" sz="1800" b="1" dirty="0" smtClean="0">
                <a:solidFill>
                  <a:srgbClr val="C00000"/>
                </a:solidFill>
              </a:rPr>
              <a:t>Χουρδάκης Γιώργος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						</a:t>
            </a:r>
            <a:r>
              <a:rPr lang="el-GR" sz="1800" b="1" dirty="0" smtClean="0">
                <a:solidFill>
                  <a:srgbClr val="C00000"/>
                </a:solidFill>
              </a:rPr>
              <a:t>Ειδικός Επιστημονικός Σύμβουλος 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						</a:t>
            </a:r>
            <a:r>
              <a:rPr lang="el-GR" sz="1800" b="1" dirty="0" smtClean="0">
                <a:solidFill>
                  <a:srgbClr val="C00000"/>
                </a:solidFill>
              </a:rPr>
              <a:t>Γραφείο </a:t>
            </a:r>
            <a:r>
              <a:rPr lang="el-GR" sz="1800" b="1" dirty="0" err="1" smtClean="0">
                <a:solidFill>
                  <a:srgbClr val="C00000"/>
                </a:solidFill>
              </a:rPr>
              <a:t>ΑΝΥΠ</a:t>
            </a:r>
            <a:r>
              <a:rPr lang="el-GR" sz="1800" b="1" dirty="0" smtClean="0">
                <a:solidFill>
                  <a:srgbClr val="C00000"/>
                </a:solidFill>
              </a:rPr>
              <a:t> Έρευνας &amp; Καινοτομίας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						gchourdakis@minedu.gov.gr</a:t>
            </a:r>
            <a:endParaRPr lang="el-GR" sz="1800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42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6218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936104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>ΣΤΗΡΙΞΗ </a:t>
            </a:r>
            <a:r>
              <a:rPr lang="el-GR" sz="3200" b="1" dirty="0" smtClean="0">
                <a:solidFill>
                  <a:srgbClr val="002060"/>
                </a:solidFill>
              </a:rPr>
              <a:t>ΤΡΙΤΟΒΑΘΜΙΑΣ ΕΚΠΑΙΔΕΥΣΗΣ ΜΕ ΔΡΑΣΕΙΣ </a:t>
            </a:r>
            <a:r>
              <a:rPr lang="el-GR" sz="3200" b="1" dirty="0" smtClean="0">
                <a:solidFill>
                  <a:srgbClr val="002060"/>
                </a:solidFill>
              </a:rPr>
              <a:t>ΣΤΟ </a:t>
            </a:r>
            <a:r>
              <a:rPr lang="el-GR" sz="3200" b="1" dirty="0" err="1" smtClean="0">
                <a:solidFill>
                  <a:srgbClr val="002060"/>
                </a:solidFill>
              </a:rPr>
              <a:t>ΕΠΑΝΔΒΜ</a:t>
            </a:r>
            <a:r>
              <a:rPr lang="el-GR" sz="3200" b="1" dirty="0" smtClean="0">
                <a:solidFill>
                  <a:srgbClr val="002060"/>
                </a:solidFill>
              </a:rPr>
              <a:t> – ΕΣΠΑ 2014-2020</a:t>
            </a:r>
            <a:endParaRPr lang="el-GR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49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936104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rgbClr val="002060"/>
                </a:solidFill>
              </a:rPr>
              <a:t>Δράσεις </a:t>
            </a:r>
            <a:r>
              <a:rPr lang="el-GR" sz="3200" b="1" dirty="0" smtClean="0">
                <a:solidFill>
                  <a:srgbClr val="002060"/>
                </a:solidFill>
              </a:rPr>
              <a:t>ΕΤΑΚ που </a:t>
            </a:r>
            <a:r>
              <a:rPr lang="el-GR" sz="3200" b="1" dirty="0" smtClean="0">
                <a:solidFill>
                  <a:srgbClr val="002060"/>
                </a:solidFill>
              </a:rPr>
              <a:t>έχουν </a:t>
            </a:r>
            <a:r>
              <a:rPr lang="el-GR" sz="3200" b="1" dirty="0" smtClean="0">
                <a:solidFill>
                  <a:srgbClr val="002060"/>
                </a:solidFill>
              </a:rPr>
              <a:t>προκηρυχθεί  στο πλαίσιο του </a:t>
            </a:r>
            <a:r>
              <a:rPr lang="el-GR" sz="3200" b="1" dirty="0" err="1" smtClean="0">
                <a:solidFill>
                  <a:srgbClr val="002060"/>
                </a:solidFill>
              </a:rPr>
              <a:t>ΕΠΑΝΕΚ</a:t>
            </a:r>
            <a:r>
              <a:rPr lang="el-GR" sz="3200" b="1" dirty="0" smtClean="0">
                <a:solidFill>
                  <a:srgbClr val="002060"/>
                </a:solidFill>
              </a:rPr>
              <a:t> (&gt; 400 εκ. €)</a:t>
            </a:r>
            <a:endParaRPr lang="el-GR" sz="3200" b="1" dirty="0">
              <a:solidFill>
                <a:srgbClr val="002060"/>
              </a:solidFill>
            </a:endParaRPr>
          </a:p>
        </p:txBody>
      </p:sp>
      <p:pic>
        <p:nvPicPr>
          <p:cNvPr id="12" name="11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37312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6"/>
          <p:cNvGraphicFramePr/>
          <p:nvPr>
            <p:extLst>
              <p:ext uri="{D42A27DB-BD31-4B8C-83A1-F6EECF244321}">
                <p14:modId xmlns:p14="http://schemas.microsoft.com/office/powerpoint/2010/main" xmlns="" val="2759428555"/>
              </p:ext>
            </p:extLst>
          </p:nvPr>
        </p:nvGraphicFramePr>
        <p:xfrm>
          <a:off x="467544" y="1529408"/>
          <a:ext cx="8424936" cy="449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λογότυπο ΓΓΕ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1" y="6052362"/>
            <a:ext cx="1296143" cy="55933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5" y="6040402"/>
            <a:ext cx="504056" cy="631845"/>
          </a:xfrm>
          <a:prstGeom prst="rect">
            <a:avLst/>
          </a:prstGeom>
        </p:spPr>
      </p:pic>
      <p:sp>
        <p:nvSpPr>
          <p:cNvPr id="2050" name="AutoShape 2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12 - Εικόνα" descr="Αποτέλεσμα εικόνας για Λογότυπο εσπα 201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6165304"/>
            <a:ext cx="151216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936104"/>
          </a:xfrm>
        </p:spPr>
        <p:txBody>
          <a:bodyPr>
            <a:noAutofit/>
          </a:bodyPr>
          <a:lstStyle/>
          <a:p>
            <a:pPr lvl="0"/>
            <a:r>
              <a:rPr lang="el-GR" sz="3200" b="1" dirty="0" smtClean="0">
                <a:solidFill>
                  <a:srgbClr val="002060"/>
                </a:solidFill>
              </a:rPr>
              <a:t>Στόχοι</a:t>
            </a:r>
            <a:endParaRPr lang="el-GR" sz="3200" dirty="0">
              <a:solidFill>
                <a:srgbClr val="002060"/>
              </a:solidFill>
            </a:endParaRPr>
          </a:p>
        </p:txBody>
      </p:sp>
      <p:pic>
        <p:nvPicPr>
          <p:cNvPr id="12" name="11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37312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6"/>
          <p:cNvGraphicFramePr/>
          <p:nvPr>
            <p:extLst>
              <p:ext uri="{D42A27DB-BD31-4B8C-83A1-F6EECF244321}">
                <p14:modId xmlns:p14="http://schemas.microsoft.com/office/powerpoint/2010/main" xmlns="" val="2759428555"/>
              </p:ext>
            </p:extLst>
          </p:nvPr>
        </p:nvGraphicFramePr>
        <p:xfrm>
          <a:off x="467544" y="1529408"/>
          <a:ext cx="8424936" cy="449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λογότυπο ΓΓΕ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1" y="6052362"/>
            <a:ext cx="1296143" cy="55933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5" y="6040402"/>
            <a:ext cx="504056" cy="631845"/>
          </a:xfrm>
          <a:prstGeom prst="rect">
            <a:avLst/>
          </a:prstGeom>
        </p:spPr>
      </p:pic>
      <p:sp>
        <p:nvSpPr>
          <p:cNvPr id="2050" name="AutoShape 2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12 - Εικόνα" descr="Αποτέλεσμα εικόνας για Λογότυπο εσπα 201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6165304"/>
            <a:ext cx="151216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3888432"/>
          </a:xfrm>
        </p:spPr>
        <p:txBody>
          <a:bodyPr>
            <a:normAutofit/>
          </a:bodyPr>
          <a:lstStyle/>
          <a:p>
            <a:pPr marL="627063" indent="-450850">
              <a:buClr>
                <a:srgbClr val="FF0000"/>
              </a:buClr>
              <a:buSzPct val="101000"/>
              <a:buFont typeface="Wingdings" pitchFamily="2" charset="2"/>
              <a:buChar char="ð"/>
            </a:pPr>
            <a:r>
              <a:rPr lang="el-GR" sz="2400" dirty="0" smtClean="0"/>
              <a:t>Αύξηση </a:t>
            </a:r>
            <a:r>
              <a:rPr lang="el-GR" sz="2400" dirty="0"/>
              <a:t>επιχειρηματικών πρωτοβουλιών και συνεργασιών για την ανάπτυξη καινοτόμου </a:t>
            </a:r>
            <a:r>
              <a:rPr lang="el-GR" sz="2400" dirty="0" smtClean="0"/>
              <a:t>επιχειρηματικότητας</a:t>
            </a:r>
            <a:endParaRPr lang="el-GR" sz="2400" dirty="0"/>
          </a:p>
          <a:p>
            <a:pPr marL="627063" indent="-450850">
              <a:buClr>
                <a:srgbClr val="FF0000"/>
              </a:buClr>
              <a:buSzPct val="101000"/>
              <a:buFont typeface="Wingdings" pitchFamily="2" charset="2"/>
              <a:buChar char="ð"/>
            </a:pPr>
            <a:r>
              <a:rPr lang="el-GR" sz="2400" dirty="0" smtClean="0"/>
              <a:t>Οικονομική ανάπτυξη βασισμένη στη γνώση και τη βιώσιμη εξειδίκευση </a:t>
            </a:r>
          </a:p>
          <a:p>
            <a:pPr marL="901383" lvl="1" indent="-450850">
              <a:buSzPct val="101000"/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FF0000"/>
                </a:solidFill>
              </a:rPr>
              <a:t>Αύξηση των θέσεων εργασίας που αφορούν έρευνα</a:t>
            </a:r>
          </a:p>
          <a:p>
            <a:pPr marL="627063" indent="-450850">
              <a:buClr>
                <a:srgbClr val="FF0000"/>
              </a:buClr>
              <a:buSzPct val="101000"/>
              <a:buFont typeface="Wingdings" pitchFamily="2" charset="2"/>
              <a:buChar char="ð"/>
            </a:pPr>
            <a:r>
              <a:rPr lang="el-GR" sz="2400" dirty="0" smtClean="0"/>
              <a:t>Ενσωμάτωση της νέας γνώσης και της καινοτομίας </a:t>
            </a:r>
            <a:r>
              <a:rPr lang="el-GR" sz="2400" dirty="0" smtClean="0"/>
              <a:t>σε υπάρχοντα </a:t>
            </a:r>
            <a:r>
              <a:rPr lang="el-GR" sz="2400" dirty="0" smtClean="0"/>
              <a:t>αλλά και σε νέα προϊόντα, υπηρεσίες, </a:t>
            </a:r>
            <a:r>
              <a:rPr lang="el-GR" sz="2400" dirty="0" smtClean="0"/>
              <a:t>παραγωγικά </a:t>
            </a:r>
            <a:r>
              <a:rPr lang="el-GR" sz="2400" dirty="0" smtClean="0"/>
              <a:t>συστήματα και αλυσίδες </a:t>
            </a:r>
            <a:r>
              <a:rPr lang="el-GR" sz="2400" dirty="0" smtClean="0"/>
              <a:t>αξίας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936104"/>
          </a:xfrm>
        </p:spPr>
        <p:txBody>
          <a:bodyPr>
            <a:noAutofit/>
          </a:bodyPr>
          <a:lstStyle/>
          <a:p>
            <a:pPr lvl="0"/>
            <a:r>
              <a:rPr lang="el-GR" sz="3200" b="1" dirty="0" smtClean="0">
                <a:solidFill>
                  <a:srgbClr val="002060"/>
                </a:solidFill>
              </a:rPr>
              <a:t>Παρεμβάσεις</a:t>
            </a:r>
            <a:endParaRPr lang="el-GR" sz="3200" dirty="0">
              <a:solidFill>
                <a:srgbClr val="002060"/>
              </a:solidFill>
            </a:endParaRPr>
          </a:p>
        </p:txBody>
      </p:sp>
      <p:pic>
        <p:nvPicPr>
          <p:cNvPr id="12" name="11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37312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6"/>
          <p:cNvGraphicFramePr/>
          <p:nvPr>
            <p:extLst>
              <p:ext uri="{D42A27DB-BD31-4B8C-83A1-F6EECF244321}">
                <p14:modId xmlns:p14="http://schemas.microsoft.com/office/powerpoint/2010/main" xmlns="" val="2759428555"/>
              </p:ext>
            </p:extLst>
          </p:nvPr>
        </p:nvGraphicFramePr>
        <p:xfrm>
          <a:off x="467544" y="1529408"/>
          <a:ext cx="8424936" cy="449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λογότυπο ΓΓΕ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1" y="6052362"/>
            <a:ext cx="1296143" cy="55933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5" y="6040402"/>
            <a:ext cx="504056" cy="631845"/>
          </a:xfrm>
          <a:prstGeom prst="rect">
            <a:avLst/>
          </a:prstGeom>
        </p:spPr>
      </p:pic>
      <p:sp>
        <p:nvSpPr>
          <p:cNvPr id="2050" name="AutoShape 2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12 - Εικόνα" descr="Αποτέλεσμα εικόνας για Λογότυπο εσπα 201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6165304"/>
            <a:ext cx="151216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4976" cy="4528160"/>
          </a:xfrm>
        </p:spPr>
        <p:txBody>
          <a:bodyPr>
            <a:normAutofit fontScale="85000" lnSpcReduction="10000"/>
          </a:bodyPr>
          <a:lstStyle/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  <a:tabLst>
                <a:tab pos="442913" algn="l"/>
              </a:tabLst>
            </a:pPr>
            <a:r>
              <a:rPr lang="en-US" b="1" dirty="0" smtClean="0"/>
              <a:t>I. </a:t>
            </a:r>
            <a:r>
              <a:rPr lang="el-GR" b="1" dirty="0" smtClean="0"/>
              <a:t>Έρευνα </a:t>
            </a:r>
            <a:r>
              <a:rPr lang="el-GR" b="1" dirty="0"/>
              <a:t>και Ανάπτυξη από Μικρομεσαίες </a:t>
            </a:r>
            <a:r>
              <a:rPr lang="el-GR" b="1" dirty="0" smtClean="0"/>
              <a:t>Επιχειρήσεις        </a:t>
            </a:r>
            <a:r>
              <a:rPr lang="en-US" b="1" dirty="0" smtClean="0">
                <a:solidFill>
                  <a:srgbClr val="FF0000"/>
                </a:solidFill>
              </a:rPr>
              <a:t>56 </a:t>
            </a:r>
            <a:r>
              <a:rPr lang="el-GR" b="1" dirty="0" smtClean="0">
                <a:solidFill>
                  <a:srgbClr val="FF0000"/>
                </a:solidFill>
              </a:rPr>
              <a:t>εκ €</a:t>
            </a:r>
          </a:p>
          <a:p>
            <a:pPr marL="548005" lvl="1">
              <a:buClr>
                <a:srgbClr val="FF0000"/>
              </a:buClr>
              <a:buFont typeface="Wingdings" panose="05000000000000000000" pitchFamily="2" charset="2"/>
              <a:buChar char=""/>
              <a:tabLst>
                <a:tab pos="628650" algn="l"/>
              </a:tabLst>
            </a:pPr>
            <a:r>
              <a:rPr lang="el-GR" dirty="0" smtClean="0"/>
              <a:t>Υποστήριξη της έρευνας, προώθηση της καινοτομίας, ενίσχυση της δικτύωσης των ΜΜΕ</a:t>
            </a:r>
            <a:r>
              <a:rPr lang="en-US" dirty="0" smtClean="0"/>
              <a:t>				</a:t>
            </a:r>
          </a:p>
          <a:p>
            <a:pPr marL="360363" lvl="1" indent="-360363">
              <a:spcBef>
                <a:spcPts val="600"/>
              </a:spcBef>
              <a:buClr>
                <a:schemeClr val="accent1"/>
              </a:buClr>
              <a:buNone/>
              <a:tabLst>
                <a:tab pos="442913" algn="l"/>
              </a:tabLst>
            </a:pPr>
            <a:r>
              <a:rPr lang="en-US" b="1" dirty="0" smtClean="0"/>
              <a:t>II. </a:t>
            </a:r>
            <a:r>
              <a:rPr lang="el-GR" b="1" dirty="0" smtClean="0"/>
              <a:t>Συμπράξεις </a:t>
            </a:r>
            <a:r>
              <a:rPr lang="el-GR" b="1" dirty="0"/>
              <a:t>Επιχειρήσεων με Ερευνητικούς </a:t>
            </a:r>
            <a:r>
              <a:rPr lang="el-GR" b="1" dirty="0" smtClean="0"/>
              <a:t>Οργανισμούς   </a:t>
            </a:r>
            <a:r>
              <a:rPr lang="el-GR" b="1" dirty="0" smtClean="0">
                <a:solidFill>
                  <a:srgbClr val="FF0000"/>
                </a:solidFill>
              </a:rPr>
              <a:t>200 εκ €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ð"/>
              <a:tabLst>
                <a:tab pos="442913" algn="l"/>
              </a:tabLst>
            </a:pPr>
            <a:r>
              <a:rPr lang="el-GR" dirty="0" smtClean="0"/>
              <a:t>Συνεργασία μεταξύ επιχειρήσεων και ερευνητικών οργανισμών</a:t>
            </a: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  <a:tabLst>
                <a:tab pos="442913" algn="l"/>
              </a:tabLst>
            </a:pPr>
            <a:r>
              <a:rPr lang="en-US" b="1" dirty="0" smtClean="0"/>
              <a:t>III. </a:t>
            </a:r>
            <a:r>
              <a:rPr lang="el-GR" b="1" dirty="0" smtClean="0"/>
              <a:t>Αξιοποίηση </a:t>
            </a:r>
            <a:r>
              <a:rPr lang="el-GR" b="1" dirty="0"/>
              <a:t>Ερευνητικών </a:t>
            </a:r>
            <a:r>
              <a:rPr lang="el-GR" b="1" dirty="0" smtClean="0"/>
              <a:t>Αποτελεσμάτων      </a:t>
            </a:r>
            <a:r>
              <a:rPr lang="el-GR" b="1" dirty="0" smtClean="0">
                <a:solidFill>
                  <a:srgbClr val="FF0000"/>
                </a:solidFill>
              </a:rPr>
              <a:t>24 εκ €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ð"/>
              <a:tabLst>
                <a:tab pos="442913" algn="l"/>
              </a:tabLst>
            </a:pPr>
            <a:r>
              <a:rPr lang="el-GR" dirty="0" smtClean="0"/>
              <a:t>Προώθηση της έρευνας στο επόμενο επίπεδο της τεχνολογικής ετοιμότητας έχοντας ως βάση αποτελέσματα από προηγούμενα ερευνητικά έργα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2400" dirty="0" smtClean="0"/>
              <a:t>Σύνολο Δημόσιας Δαπάνης: </a:t>
            </a:r>
            <a:r>
              <a:rPr lang="el-GR" sz="2400" dirty="0" smtClean="0">
                <a:solidFill>
                  <a:srgbClr val="FF0000"/>
                </a:solidFill>
              </a:rPr>
              <a:t>280 εκ €</a:t>
            </a:r>
          </a:p>
          <a:p>
            <a:pPr>
              <a:buNone/>
            </a:pPr>
            <a:r>
              <a:rPr lang="el-GR" sz="2400" dirty="0" smtClean="0"/>
              <a:t>Συγχρηματοδότηση: Ευρωπαϊκό Ταμείο Περιφερειακής Ανάπτυξης</a:t>
            </a:r>
          </a:p>
          <a:p>
            <a:pPr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936104"/>
          </a:xfrm>
        </p:spPr>
        <p:txBody>
          <a:bodyPr>
            <a:noAutofit/>
          </a:bodyPr>
          <a:lstStyle/>
          <a:p>
            <a:pPr lvl="0"/>
            <a:r>
              <a:rPr lang="el-GR" sz="3200" b="1" dirty="0" smtClean="0">
                <a:solidFill>
                  <a:srgbClr val="002060"/>
                </a:solidFill>
              </a:rPr>
              <a:t>Ταυτότητα</a:t>
            </a:r>
            <a:endParaRPr lang="el-GR" sz="3200" dirty="0">
              <a:solidFill>
                <a:srgbClr val="002060"/>
              </a:solidFill>
            </a:endParaRPr>
          </a:p>
        </p:txBody>
      </p:sp>
      <p:pic>
        <p:nvPicPr>
          <p:cNvPr id="12" name="11 - Εικόνα" descr="http://oi67.tinypic.com/30uea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37312"/>
            <a:ext cx="17281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6"/>
          <p:cNvGraphicFramePr/>
          <p:nvPr>
            <p:extLst>
              <p:ext uri="{D42A27DB-BD31-4B8C-83A1-F6EECF244321}">
                <p14:modId xmlns:p14="http://schemas.microsoft.com/office/powerpoint/2010/main" xmlns="" val="2759428555"/>
              </p:ext>
            </p:extLst>
          </p:nvPr>
        </p:nvGraphicFramePr>
        <p:xfrm>
          <a:off x="467544" y="1529408"/>
          <a:ext cx="8424936" cy="449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λογότυπο ΓΓΕ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1" y="6052362"/>
            <a:ext cx="1296143" cy="55933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5" y="6040402"/>
            <a:ext cx="504056" cy="631845"/>
          </a:xfrm>
          <a:prstGeom prst="rect">
            <a:avLst/>
          </a:prstGeom>
        </p:spPr>
      </p:pic>
      <p:sp>
        <p:nvSpPr>
          <p:cNvPr id="2050" name="AutoShape 2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Αποτέλεσμα εικόνας για Λογότυπο εσπα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12 - Εικόνα" descr="Αποτέλεσμα εικόνας για Λογότυπο εσπα 201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6165304"/>
            <a:ext cx="151216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Θέση περιεχομένου 5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24847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1000"/>
              <a:buFont typeface="Wingdings" pitchFamily="2" charset="2"/>
              <a:buChar char="ð"/>
            </a:pPr>
            <a:r>
              <a:rPr lang="el-GR" sz="2800" dirty="0" smtClean="0">
                <a:solidFill>
                  <a:srgbClr val="FF0000"/>
                </a:solidFill>
              </a:rPr>
              <a:t>Ανοιχτή</a:t>
            </a:r>
            <a:r>
              <a:rPr lang="el-GR" sz="2800" dirty="0" smtClean="0"/>
              <a:t> πρόσκληση με </a:t>
            </a:r>
            <a:r>
              <a:rPr lang="el-GR" sz="2800" dirty="0" smtClean="0"/>
              <a:t>διαδοχικούς κύκλους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ð"/>
            </a:pPr>
            <a:r>
              <a:rPr lang="el-GR" sz="2800" dirty="0" smtClean="0"/>
              <a:t>Τρεις </a:t>
            </a:r>
            <a:r>
              <a:rPr lang="el-GR" sz="2800" dirty="0" smtClean="0"/>
              <a:t>κύκλοι: Μάιος 2017, Απρίλιος 2018, </a:t>
            </a:r>
            <a:r>
              <a:rPr lang="el-GR" sz="2800" dirty="0"/>
              <a:t>Απρίλιος 2019</a:t>
            </a:r>
            <a:endParaRPr lang="el-GR" sz="2800" dirty="0" smtClean="0"/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ð"/>
            </a:pPr>
            <a:r>
              <a:rPr lang="el-GR" sz="2800" dirty="0" smtClean="0"/>
              <a:t>Διάρκεια  έργων: </a:t>
            </a:r>
            <a:r>
              <a:rPr lang="en-US" sz="2800" dirty="0" smtClean="0"/>
              <a:t>max </a:t>
            </a:r>
            <a:r>
              <a:rPr lang="el-GR" sz="2800" dirty="0" smtClean="0"/>
              <a:t>3</a:t>
            </a:r>
            <a:r>
              <a:rPr lang="el-GR" sz="2800" dirty="0" smtClean="0"/>
              <a:t> </a:t>
            </a:r>
            <a:r>
              <a:rPr lang="el-GR" sz="2800" dirty="0" smtClean="0"/>
              <a:t>έτη</a:t>
            </a:r>
          </a:p>
          <a:p>
            <a:pPr>
              <a:buClr>
                <a:srgbClr val="FF0000"/>
              </a:buClr>
              <a:buSzPct val="101000"/>
              <a:buNone/>
            </a:pPr>
            <a:r>
              <a:rPr lang="el-GR" sz="2800" dirty="0" smtClean="0"/>
              <a:t>Δικαιούχοι:</a:t>
            </a:r>
          </a:p>
          <a:p>
            <a:pPr marL="893763" lvl="1" indent="-444500"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dirty="0" smtClean="0"/>
              <a:t>Επιχειρήσεις κάθε νομικής μορφής, ανεξάρτητα από την ημερομηνία ίδρυσής τους</a:t>
            </a:r>
          </a:p>
          <a:p>
            <a:pPr lvl="1">
              <a:buClr>
                <a:srgbClr val="FF0000"/>
              </a:buClr>
              <a:buSzPct val="101000"/>
              <a:buFont typeface="Wingdings" pitchFamily="2" charset="2"/>
              <a:buChar char="ü"/>
            </a:pPr>
            <a:r>
              <a:rPr lang="el-GR" sz="2800" dirty="0" smtClean="0"/>
              <a:t>Ερευνητικοί </a:t>
            </a:r>
            <a:r>
              <a:rPr lang="el-GR" sz="2800" dirty="0" smtClean="0"/>
              <a:t>Οργανισμοί (ΑΕΙ – ΕΚ), Λοιποί φορείς</a:t>
            </a:r>
          </a:p>
          <a:p>
            <a:pPr marL="273050" indent="-273050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228</TotalTime>
  <Words>1659</Words>
  <Application>Microsoft Office PowerPoint</Application>
  <PresentationFormat>Προβολή στην οθόνη (4:3)</PresentationFormat>
  <Paragraphs>368</Paragraphs>
  <Slides>42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Διάμεσος</vt:lpstr>
      <vt:lpstr>Χρηματοδότηση Δράσεων για την Έρευνα και την Καινοτομία</vt:lpstr>
      <vt:lpstr>Διαφάνεια 2</vt:lpstr>
      <vt:lpstr>Διαφάνεια 3</vt:lpstr>
      <vt:lpstr>ΣΤΗΡΙΞΗ ΕΠΙΣΤΗΜΟΝΙΚΟΥ ΔΥΝΑΜΙΚΟΥ  ΜΕ ΔΡΑΣΕΙΣ ΕΤΑΚ ΣΤΟ ΕΠΑΝΕΚ – ΕΣΠΑ 2014-2020</vt:lpstr>
      <vt:lpstr>ΣΤΗΡΙΞΗ ΤΡΙΤΟΒΑΘΜΙΑΣ ΕΚΠΑΙΔΕΥΣΗΣ ΜΕ ΔΡΑΣΕΙΣ ΣΤΟ ΕΠΑΝΔΒΜ – ΕΣΠΑ 2014-2020</vt:lpstr>
      <vt:lpstr>Δράσεις ΕΤΑΚ που έχουν προκηρυχθεί  στο πλαίσιο του ΕΠΑΝΕΚ (&gt; 400 εκ. €)</vt:lpstr>
      <vt:lpstr>Στόχοι</vt:lpstr>
      <vt:lpstr>Παρεμβάσεις</vt:lpstr>
      <vt:lpstr>Ταυτότητα</vt:lpstr>
      <vt:lpstr>Θεματικοί Τομείς</vt:lpstr>
      <vt:lpstr>Δράσεις που έχουν προκηρυχθεί </vt:lpstr>
      <vt:lpstr>Δράσεις που έχουν προκηρυχθεί </vt:lpstr>
      <vt:lpstr>Νέες Δράσεις που έχουν εξειδικευτεί </vt:lpstr>
      <vt:lpstr> Ειδικές Δράσεις σε τομείς υψηλής προτεραιότητας Δημόσια Δαπάνη : ~24 εκατ. €</vt:lpstr>
      <vt:lpstr> Ειδικές Δράσεις σε τομείς υψηλής προτεραιότητας </vt:lpstr>
      <vt:lpstr>Νεοφυείς επιχειρήσεις για την αξιοποίηση ερευνητικών αποτελεσμάτων και καινοτομικών ιδεών</vt:lpstr>
      <vt:lpstr>Καινοτομικές συνεργατικές συστάδες επιχειρήσεων (Clusters) </vt:lpstr>
      <vt:lpstr>  Seal of Excellence - για ΜΜΕ</vt:lpstr>
      <vt:lpstr>  Seal of Excellence - ERC Grants</vt:lpstr>
      <vt:lpstr>Κέντρα Ικανότητας (Competence Centers)</vt:lpstr>
      <vt:lpstr>  ΠΡΟΓΡΑΜΜΑΤΙΣΜΟΣ ΓΙΑ ΤΗΝ ΚΑΙΝΟΤΟΜΙΑ ΚΑΙΝΟΤΟΜΙΑ ΣΤΟΝ ΠΡΟΓΡΑΜΜΑΤΙΣΜΟ </vt:lpstr>
      <vt:lpstr>  Το ΕΣΠΑ όμως έχει και σημαντικά προβλήματα…</vt:lpstr>
      <vt:lpstr>  ΠΕΡΙΦΕΡΕΙΑΚΕΣ ΚΑΤΑΝΟΜΕΣ  (Ευρωπαϊκό Ταμείο Περιφερειακής Ανάπτυξης - ΕΤΠΑ) </vt:lpstr>
      <vt:lpstr>  ΠΕΡΙΦΕΡΕΙΑΚΕΣ ΚΑΤΑΝΟΜΕΣ  (Κατανομή πόρων στο ΕΣΠΑ 2014 – 2020) </vt:lpstr>
      <vt:lpstr>   Στρατηγική Έρευνας και Καινοτομίας για την Έξυπνη Εξειδίκευση - RIS3</vt:lpstr>
      <vt:lpstr>  Εθνική Στρατηγική Έρευνας και Καινοτομίας για την Έξυπνη Εξειδίκευση – RIS3</vt:lpstr>
      <vt:lpstr>   Σύστημα Διαχείρισης και Ελέγχου ΕΣΠΑ 2014-2020</vt:lpstr>
      <vt:lpstr>Διαφάνεια 28</vt:lpstr>
      <vt:lpstr>Διαφάνεια 29</vt:lpstr>
      <vt:lpstr>ΔΟΜΗ ΕΛΙΔΕΚ</vt:lpstr>
      <vt:lpstr>Διαφάνεια 31</vt:lpstr>
      <vt:lpstr>ΕΛΙΔΕΚ 2017- 2020</vt:lpstr>
      <vt:lpstr>Δράσεις που έχουν προκηρυχθεί  </vt:lpstr>
      <vt:lpstr>Δράσεις που έχουν προκηρυχθεί </vt:lpstr>
      <vt:lpstr>Διαφάνεια 35</vt:lpstr>
      <vt:lpstr>   Ανάπτυξη και Οικονομία της Γνώσης</vt:lpstr>
      <vt:lpstr>Διαφάνεια 37</vt:lpstr>
      <vt:lpstr>Διαφάνεια 38</vt:lpstr>
      <vt:lpstr>Διαφάνεια 39</vt:lpstr>
      <vt:lpstr>Δομές στήριξης της Καινοτομίας και της Επιχειρηματικότητας στα ΑΕΙ και τα ΕΚ</vt:lpstr>
      <vt:lpstr>Δομές στήριξης της Καινοτομίας και της Επιχειρηματικότητας στα ΑΕΙ και τα ΕΚ</vt:lpstr>
      <vt:lpstr> Πληροφορίες </vt:lpstr>
    </vt:vector>
  </TitlesOfParts>
  <Company>YPEPTH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Χρηματοδότηση Δράσεων για την Έρευνα και την Καινοτομία</dc:title>
  <dc:creator>gchourdakis</dc:creator>
  <cp:lastModifiedBy>gchourdakis</cp:lastModifiedBy>
  <cp:revision>74</cp:revision>
  <dcterms:created xsi:type="dcterms:W3CDTF">2017-04-01T13:36:26Z</dcterms:created>
  <dcterms:modified xsi:type="dcterms:W3CDTF">2017-04-01T17:24:36Z</dcterms:modified>
</cp:coreProperties>
</file>